
<file path=[Content_Types].xml><?xml version="1.0" encoding="utf-8"?>
<Types xmlns="http://schemas.openxmlformats.org/package/2006/content-types">
  <Default Extension="png" ContentType="image/png"/>
  <Default Extension="mp3" ContentType="audio/m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884" r:id="rId2"/>
    <p:sldMasterId id="2147483909" r:id="rId3"/>
  </p:sldMasterIdLst>
  <p:notesMasterIdLst>
    <p:notesMasterId r:id="rId19"/>
  </p:notesMasterIdLst>
  <p:sldIdLst>
    <p:sldId id="257" r:id="rId4"/>
    <p:sldId id="327" r:id="rId5"/>
    <p:sldId id="458" r:id="rId6"/>
    <p:sldId id="457" r:id="rId7"/>
    <p:sldId id="459" r:id="rId8"/>
    <p:sldId id="460" r:id="rId9"/>
    <p:sldId id="461" r:id="rId10"/>
    <p:sldId id="462" r:id="rId11"/>
    <p:sldId id="463" r:id="rId12"/>
    <p:sldId id="464" r:id="rId13"/>
    <p:sldId id="451" r:id="rId14"/>
    <p:sldId id="465" r:id="rId15"/>
    <p:sldId id="466" r:id="rId16"/>
    <p:sldId id="436" r:id="rId17"/>
    <p:sldId id="265" r:id="rId18"/>
  </p:sldIdLst>
  <p:sldSz cx="12192000" cy="6858000"/>
  <p:notesSz cx="6834188" cy="9979025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orient="horz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1C1"/>
    <a:srgbClr val="0071BF"/>
    <a:srgbClr val="CFDEF3"/>
    <a:srgbClr val="006DBE"/>
    <a:srgbClr val="0066FF"/>
    <a:srgbClr val="0071C0"/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16DA210-FB5B-4158-B5E0-FEB733F419BA}" styleName="浅色样式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5526" autoAdjust="0"/>
    <p:restoredTop sz="94660"/>
  </p:normalViewPr>
  <p:slideViewPr>
    <p:cSldViewPr snapToObjects="1" showGuides="1">
      <p:cViewPr varScale="1">
        <p:scale>
          <a:sx n="66" d="100"/>
          <a:sy n="66" d="100"/>
        </p:scale>
        <p:origin x="264" y="48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" Type="http://schemas.openxmlformats.org/officeDocument/2006/relationships/slideMaster" Target="slideMasters/slideMaster3.xml"/><Relationship Id="rId21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69B4CCAF-CB9D-490A-9E66-F62AD4049F79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60688" cy="498475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buFont typeface="Arial" panose="020B0604020202020204" pitchFamily="34" charset="0"/>
              <a:buNone/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123" name="Rectangle 3">
            <a:extLst>
              <a:ext uri="{FF2B5EF4-FFF2-40B4-BE49-F238E27FC236}">
                <a16:creationId xmlns:a16="http://schemas.microsoft.com/office/drawing/2014/main" id="{EB7C0C07-F55E-4C10-AC71-1C2200E0D54C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70325" y="0"/>
            <a:ext cx="2962275" cy="498475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buFont typeface="Arial" panose="020B0604020202020204" pitchFamily="34" charset="0"/>
              <a:buNone/>
              <a:defRPr sz="1200"/>
            </a:lvl1pPr>
          </a:lstStyle>
          <a:p>
            <a:pPr>
              <a:defRPr/>
            </a:pPr>
            <a:fld id="{27A2A230-EB3D-407B-B437-D5C024C2F6CC}" type="datetimeFigureOut">
              <a:rPr lang="zh-CN" altLang="en-US"/>
              <a:pPr>
                <a:defRPr/>
              </a:pPr>
              <a:t>2018/9/18</a:t>
            </a:fld>
            <a:endParaRPr lang="en-US"/>
          </a:p>
        </p:txBody>
      </p:sp>
      <p:sp>
        <p:nvSpPr>
          <p:cNvPr id="5124" name="Rectangle 4"/>
          <p:cNvSpPr>
            <a:spLocks noGrp="1" noRot="1" noChangeAspect="1" noChangeArrowheads="1"/>
          </p:cNvSpPr>
          <p:nvPr>
            <p:ph type="sldImg" idx="2"/>
          </p:nvPr>
        </p:nvSpPr>
        <p:spPr bwMode="auto">
          <a:xfrm>
            <a:off x="90488" y="747713"/>
            <a:ext cx="6651625" cy="3741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5125" name="Rectangle 5">
            <a:extLst>
              <a:ext uri="{FF2B5EF4-FFF2-40B4-BE49-F238E27FC236}">
                <a16:creationId xmlns:a16="http://schemas.microsoft.com/office/drawing/2014/main" id="{F1223845-3C32-4AF1-A2E1-3658EDBD4EB3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2625" y="4740275"/>
            <a:ext cx="5467350" cy="4489450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5126" name="Rectangle 6">
            <a:extLst>
              <a:ext uri="{FF2B5EF4-FFF2-40B4-BE49-F238E27FC236}">
                <a16:creationId xmlns:a16="http://schemas.microsoft.com/office/drawing/2014/main" id="{9E766261-6E2B-4087-B430-57F6ECD7964A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77375"/>
            <a:ext cx="2960688" cy="500063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buFont typeface="Arial" panose="020B0604020202020204" pitchFamily="34" charset="0"/>
              <a:buNone/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7" name="Rectangle 7">
            <a:extLst>
              <a:ext uri="{FF2B5EF4-FFF2-40B4-BE49-F238E27FC236}">
                <a16:creationId xmlns:a16="http://schemas.microsoft.com/office/drawing/2014/main" id="{C7A04A93-AAA2-4DB2-8930-F4435E2DA25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70325" y="9477375"/>
            <a:ext cx="2962275" cy="500063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buFont typeface="Arial" panose="020B0604020202020204" pitchFamily="34" charset="0"/>
              <a:buNone/>
              <a:defRPr sz="1200"/>
            </a:lvl1pPr>
          </a:lstStyle>
          <a:p>
            <a:pPr>
              <a:defRPr/>
            </a:pPr>
            <a:fld id="{D8ECB52F-DE72-4A39-99F1-3BBCFA23651C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8ECB52F-DE72-4A39-99F1-3BBCFA23651C}" type="slidenum">
              <a:rPr lang="zh-CN" altLang="en-US" smtClean="0"/>
              <a:pPr>
                <a:defRPr/>
              </a:pPr>
              <a:t>14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113590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072664" cy="1124744"/>
          </a:xfrm>
          <a:prstGeom prst="rect">
            <a:avLst/>
          </a:prstGeom>
        </p:spPr>
      </p:pic>
      <p:pic>
        <p:nvPicPr>
          <p:cNvPr id="2" name="图片 1"/>
          <p:cNvPicPr>
            <a:picLocks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" y="203200"/>
            <a:ext cx="12192001" cy="615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6999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937800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-33338"/>
            <a:ext cx="10972800" cy="1131888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5327915" y="838201"/>
            <a:ext cx="10972800" cy="48545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812019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34758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90926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-33338"/>
            <a:ext cx="10972800" cy="1131888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339851"/>
            <a:ext cx="10972800" cy="48545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Rectangle 1039">
            <a:extLst>
              <a:ext uri="{FF2B5EF4-FFF2-40B4-BE49-F238E27FC236}">
                <a16:creationId xmlns:a16="http://schemas.microsoft.com/office/drawing/2014/main" id="{42B850FE-87A6-474F-A954-C78597BAC0D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400801"/>
            <a:ext cx="2844800" cy="3206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040">
            <a:extLst>
              <a:ext uri="{FF2B5EF4-FFF2-40B4-BE49-F238E27FC236}">
                <a16:creationId xmlns:a16="http://schemas.microsoft.com/office/drawing/2014/main" id="{5B9DBBED-11CA-4635-BBAF-8C72CDC1C49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6959600" y="6381751"/>
            <a:ext cx="4800600" cy="3206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An Introduction to Database System</a:t>
            </a:r>
          </a:p>
        </p:txBody>
      </p:sp>
    </p:spTree>
    <p:extLst>
      <p:ext uri="{BB962C8B-B14F-4D97-AF65-F5344CB8AC3E}">
        <p14:creationId xmlns:p14="http://schemas.microsoft.com/office/powerpoint/2010/main" val="9540359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1039">
            <a:extLst>
              <a:ext uri="{FF2B5EF4-FFF2-40B4-BE49-F238E27FC236}">
                <a16:creationId xmlns:a16="http://schemas.microsoft.com/office/drawing/2014/main" id="{42B850FE-87A6-474F-A954-C78597BAC0D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400801"/>
            <a:ext cx="2844800" cy="3206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040">
            <a:extLst>
              <a:ext uri="{FF2B5EF4-FFF2-40B4-BE49-F238E27FC236}">
                <a16:creationId xmlns:a16="http://schemas.microsoft.com/office/drawing/2014/main" id="{5B9DBBED-11CA-4635-BBAF-8C72CDC1C49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6959600" y="6381751"/>
            <a:ext cx="4800600" cy="3206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An Introduction to Database System</a:t>
            </a:r>
          </a:p>
        </p:txBody>
      </p:sp>
    </p:spTree>
    <p:extLst>
      <p:ext uri="{BB962C8B-B14F-4D97-AF65-F5344CB8AC3E}">
        <p14:creationId xmlns:p14="http://schemas.microsoft.com/office/powerpoint/2010/main" val="382966618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35713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1039">
            <a:extLst>
              <a:ext uri="{FF2B5EF4-FFF2-40B4-BE49-F238E27FC236}">
                <a16:creationId xmlns:a16="http://schemas.microsoft.com/office/drawing/2014/main" id="{42B850FE-87A6-474F-A954-C78597BAC0D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400801"/>
            <a:ext cx="2844800" cy="3206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1040">
            <a:extLst>
              <a:ext uri="{FF2B5EF4-FFF2-40B4-BE49-F238E27FC236}">
                <a16:creationId xmlns:a16="http://schemas.microsoft.com/office/drawing/2014/main" id="{5B9DBBED-11CA-4635-BBAF-8C72CDC1C49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6959600" y="6381751"/>
            <a:ext cx="4800600" cy="3206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An Introduction to Database System</a:t>
            </a:r>
          </a:p>
        </p:txBody>
      </p:sp>
    </p:spTree>
    <p:extLst>
      <p:ext uri="{BB962C8B-B14F-4D97-AF65-F5344CB8AC3E}">
        <p14:creationId xmlns:p14="http://schemas.microsoft.com/office/powerpoint/2010/main" val="96442811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-33338"/>
            <a:ext cx="10972800" cy="1131888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1039">
            <a:extLst>
              <a:ext uri="{FF2B5EF4-FFF2-40B4-BE49-F238E27FC236}">
                <a16:creationId xmlns:a16="http://schemas.microsoft.com/office/drawing/2014/main" id="{42B850FE-87A6-474F-A954-C78597BAC0D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400801"/>
            <a:ext cx="2844800" cy="3206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1040">
            <a:extLst>
              <a:ext uri="{FF2B5EF4-FFF2-40B4-BE49-F238E27FC236}">
                <a16:creationId xmlns:a16="http://schemas.microsoft.com/office/drawing/2014/main" id="{5B9DBBED-11CA-4635-BBAF-8C72CDC1C49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6959600" y="6381751"/>
            <a:ext cx="4800600" cy="3206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An Introduction to Database System</a:t>
            </a:r>
          </a:p>
        </p:txBody>
      </p:sp>
    </p:spTree>
    <p:extLst>
      <p:ext uri="{BB962C8B-B14F-4D97-AF65-F5344CB8AC3E}">
        <p14:creationId xmlns:p14="http://schemas.microsoft.com/office/powerpoint/2010/main" val="21572009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39">
            <a:extLst>
              <a:ext uri="{FF2B5EF4-FFF2-40B4-BE49-F238E27FC236}">
                <a16:creationId xmlns:a16="http://schemas.microsoft.com/office/drawing/2014/main" id="{42B850FE-87A6-474F-A954-C78597BAC0D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400801"/>
            <a:ext cx="2844800" cy="3206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1040">
            <a:extLst>
              <a:ext uri="{FF2B5EF4-FFF2-40B4-BE49-F238E27FC236}">
                <a16:creationId xmlns:a16="http://schemas.microsoft.com/office/drawing/2014/main" id="{5B9DBBED-11CA-4635-BBAF-8C72CDC1C49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6959600" y="6381751"/>
            <a:ext cx="4800600" cy="3206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An Introduction to Database System</a:t>
            </a:r>
          </a:p>
        </p:txBody>
      </p:sp>
    </p:spTree>
    <p:extLst>
      <p:ext uri="{BB962C8B-B14F-4D97-AF65-F5344CB8AC3E}">
        <p14:creationId xmlns:p14="http://schemas.microsoft.com/office/powerpoint/2010/main" val="26489309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217353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1039">
            <a:extLst>
              <a:ext uri="{FF2B5EF4-FFF2-40B4-BE49-F238E27FC236}">
                <a16:creationId xmlns:a16="http://schemas.microsoft.com/office/drawing/2014/main" id="{42B850FE-87A6-474F-A954-C78597BAC0D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400801"/>
            <a:ext cx="2844800" cy="3206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040">
            <a:extLst>
              <a:ext uri="{FF2B5EF4-FFF2-40B4-BE49-F238E27FC236}">
                <a16:creationId xmlns:a16="http://schemas.microsoft.com/office/drawing/2014/main" id="{5B9DBBED-11CA-4635-BBAF-8C72CDC1C49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6959600" y="6381751"/>
            <a:ext cx="4800600" cy="3206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An Introduction to Database System</a:t>
            </a:r>
          </a:p>
        </p:txBody>
      </p:sp>
    </p:spTree>
    <p:extLst>
      <p:ext uri="{BB962C8B-B14F-4D97-AF65-F5344CB8AC3E}">
        <p14:creationId xmlns:p14="http://schemas.microsoft.com/office/powerpoint/2010/main" val="31138305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1039">
            <a:extLst>
              <a:ext uri="{FF2B5EF4-FFF2-40B4-BE49-F238E27FC236}">
                <a16:creationId xmlns:a16="http://schemas.microsoft.com/office/drawing/2014/main" id="{42B850FE-87A6-474F-A954-C78597BAC0D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400801"/>
            <a:ext cx="2844800" cy="3206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040">
            <a:extLst>
              <a:ext uri="{FF2B5EF4-FFF2-40B4-BE49-F238E27FC236}">
                <a16:creationId xmlns:a16="http://schemas.microsoft.com/office/drawing/2014/main" id="{5B9DBBED-11CA-4635-BBAF-8C72CDC1C49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6959600" y="6381751"/>
            <a:ext cx="4800600" cy="3206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An Introduction to Database System</a:t>
            </a:r>
          </a:p>
        </p:txBody>
      </p:sp>
    </p:spTree>
    <p:extLst>
      <p:ext uri="{BB962C8B-B14F-4D97-AF65-F5344CB8AC3E}">
        <p14:creationId xmlns:p14="http://schemas.microsoft.com/office/powerpoint/2010/main" val="50198027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-33338"/>
            <a:ext cx="10972800" cy="1131888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339851"/>
            <a:ext cx="10972800" cy="48545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1039">
            <a:extLst>
              <a:ext uri="{FF2B5EF4-FFF2-40B4-BE49-F238E27FC236}">
                <a16:creationId xmlns:a16="http://schemas.microsoft.com/office/drawing/2014/main" id="{42B850FE-87A6-474F-A954-C78597BAC0D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400801"/>
            <a:ext cx="2844800" cy="3206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040">
            <a:extLst>
              <a:ext uri="{FF2B5EF4-FFF2-40B4-BE49-F238E27FC236}">
                <a16:creationId xmlns:a16="http://schemas.microsoft.com/office/drawing/2014/main" id="{5B9DBBED-11CA-4635-BBAF-8C72CDC1C49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6959600" y="6381751"/>
            <a:ext cx="4800600" cy="3206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An Introduction to Database System</a:t>
            </a:r>
          </a:p>
        </p:txBody>
      </p:sp>
    </p:spTree>
    <p:extLst>
      <p:ext uri="{BB962C8B-B14F-4D97-AF65-F5344CB8AC3E}">
        <p14:creationId xmlns:p14="http://schemas.microsoft.com/office/powerpoint/2010/main" val="302008496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-33338"/>
            <a:ext cx="2743200" cy="6227763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-33338"/>
            <a:ext cx="8026400" cy="62277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1039">
            <a:extLst>
              <a:ext uri="{FF2B5EF4-FFF2-40B4-BE49-F238E27FC236}">
                <a16:creationId xmlns:a16="http://schemas.microsoft.com/office/drawing/2014/main" id="{42B850FE-87A6-474F-A954-C78597BAC0D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400801"/>
            <a:ext cx="2844800" cy="3206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040">
            <a:extLst>
              <a:ext uri="{FF2B5EF4-FFF2-40B4-BE49-F238E27FC236}">
                <a16:creationId xmlns:a16="http://schemas.microsoft.com/office/drawing/2014/main" id="{5B9DBBED-11CA-4635-BBAF-8C72CDC1C49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6959600" y="6381751"/>
            <a:ext cx="4800600" cy="3206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An Introduction to Database System</a:t>
            </a:r>
          </a:p>
        </p:txBody>
      </p:sp>
    </p:spTree>
    <p:extLst>
      <p:ext uri="{BB962C8B-B14F-4D97-AF65-F5344CB8AC3E}">
        <p14:creationId xmlns:p14="http://schemas.microsoft.com/office/powerpoint/2010/main" val="389658462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418258184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5C47F76-E996-41CB-8BE8-485741BB1A27}" type="datetimeFigureOut">
              <a:rPr lang="zh-CN" altLang="en-US" smtClean="0"/>
              <a:t>2018/9/18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61D250B-E8FC-46DF-8851-0A58AB5BB8D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772377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5C47F76-E996-41CB-8BE8-485741BB1A27}" type="datetimeFigureOut">
              <a:rPr lang="zh-CN" altLang="en-US" smtClean="0"/>
              <a:t>2018/9/18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61D250B-E8FC-46DF-8851-0A58AB5BB8D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651254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5C47F76-E996-41CB-8BE8-485741BB1A27}" type="datetimeFigureOut">
              <a:rPr lang="zh-CN" altLang="en-US" smtClean="0"/>
              <a:t>2018/9/18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61D250B-E8FC-46DF-8851-0A58AB5BB8D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665417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5C47F76-E996-41CB-8BE8-485741BB1A27}" type="datetimeFigureOut">
              <a:rPr lang="zh-CN" altLang="en-US" smtClean="0"/>
              <a:t>2018/9/18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61D250B-E8FC-46DF-8851-0A58AB5BB8D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978712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5C47F76-E996-41CB-8BE8-485741BB1A27}" type="datetimeFigureOut">
              <a:rPr lang="zh-CN" altLang="en-US" smtClean="0"/>
              <a:t>2018/9/18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61D250B-E8FC-46DF-8851-0A58AB5BB8D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69478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4098408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5C47F76-E996-41CB-8BE8-485741BB1A27}" type="datetimeFigureOut">
              <a:rPr lang="zh-CN" altLang="en-US" smtClean="0"/>
              <a:t>2018/9/18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61D250B-E8FC-46DF-8851-0A58AB5BB8D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787096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5C47F76-E996-41CB-8BE8-485741BB1A27}" type="datetimeFigureOut">
              <a:rPr lang="zh-CN" altLang="en-US" smtClean="0"/>
              <a:t>2018/9/18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61D250B-E8FC-46DF-8851-0A58AB5BB8D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534182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5C47F76-E996-41CB-8BE8-485741BB1A27}" type="datetimeFigureOut">
              <a:rPr lang="zh-CN" altLang="en-US" smtClean="0"/>
              <a:t>2018/9/18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61D250B-E8FC-46DF-8851-0A58AB5BB8D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310910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5C47F76-E996-41CB-8BE8-485741BB1A27}" type="datetimeFigureOut">
              <a:rPr lang="zh-CN" altLang="en-US" smtClean="0"/>
              <a:t>2018/9/18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61D250B-E8FC-46DF-8851-0A58AB5BB8D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313239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5C47F76-E996-41CB-8BE8-485741BB1A27}" type="datetimeFigureOut">
              <a:rPr lang="zh-CN" altLang="en-US" smtClean="0"/>
              <a:t>2018/9/18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61D250B-E8FC-46DF-8851-0A58AB5BB8D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741265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5C47F76-E996-41CB-8BE8-485741BB1A27}" type="datetimeFigureOut">
              <a:rPr lang="zh-CN" altLang="en-US" smtClean="0"/>
              <a:t>2018/9/18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61D250B-E8FC-46DF-8851-0A58AB5BB8D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68853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708515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-33338"/>
            <a:ext cx="10972800" cy="1131888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339851"/>
            <a:ext cx="5384800" cy="485457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339851"/>
            <a:ext cx="5384800" cy="485457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8334406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3926780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-33338"/>
            <a:ext cx="10972800" cy="1131888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8795016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453951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1873848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18" Type="http://schemas.openxmlformats.org/officeDocument/2006/relationships/image" Target="../media/image5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4.gi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8.jp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image" Target="../media/image9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2351585" y="1124744"/>
            <a:ext cx="3931750" cy="424847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4061774" y="1772816"/>
            <a:ext cx="4068452" cy="338437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FA6FEB1-AFB2-44FA-B3D4-8201F35BCC0A}"/>
              </a:ext>
            </a:extLst>
          </p:cNvPr>
          <p:cNvPicPr>
            <a:picLocks noChangeAspect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0536" y="6408712"/>
            <a:ext cx="404664" cy="404664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 userDrawn="1"/>
        </p:nvPicPr>
        <p:blipFill>
          <a:blip r:embed="rId18"/>
          <a:stretch>
            <a:fillRect/>
          </a:stretch>
        </p:blipFill>
        <p:spPr>
          <a:xfrm>
            <a:off x="3863752" y="1772816"/>
            <a:ext cx="4787226" cy="3384376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87" r:id="rId1"/>
    <p:sldLayoutId id="2147483922" r:id="rId2"/>
    <p:sldLayoutId id="2147483888" r:id="rId3"/>
    <p:sldLayoutId id="2147483889" r:id="rId4"/>
    <p:sldLayoutId id="2147483890" r:id="rId5"/>
    <p:sldLayoutId id="2147483891" r:id="rId6"/>
    <p:sldLayoutId id="2147483892" r:id="rId7"/>
    <p:sldLayoutId id="2147483893" r:id="rId8"/>
    <p:sldLayoutId id="2147483894" r:id="rId9"/>
    <p:sldLayoutId id="2147483895" r:id="rId10"/>
    <p:sldLayoutId id="2147483896" r:id="rId11"/>
    <p:sldLayoutId id="2147483897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bg1"/>
          </a:solidFill>
          <a:latin typeface="Arial" pitchFamily="34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bg1"/>
          </a:solidFill>
          <a:latin typeface="Arial" pitchFamily="34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bg1"/>
          </a:solidFill>
          <a:latin typeface="Arial" pitchFamily="34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bg1"/>
          </a:solidFill>
          <a:latin typeface="Arial" pitchFamily="34" charset="0"/>
          <a:ea typeface="宋体" pitchFamily="2" charset="-122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bg1"/>
          </a:solidFill>
          <a:latin typeface="Arial" pitchFamily="34" charset="0"/>
          <a:ea typeface="宋体" pitchFamily="2" charset="-122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bg1"/>
          </a:solidFill>
          <a:latin typeface="Arial" pitchFamily="34" charset="0"/>
          <a:ea typeface="宋体" pitchFamily="2" charset="-122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bg1"/>
          </a:solidFill>
          <a:latin typeface="Arial" pitchFamily="34" charset="0"/>
          <a:ea typeface="宋体" pitchFamily="2" charset="-122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bg1"/>
          </a:solidFill>
          <a:latin typeface="Arial" pitchFamily="34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SzPct val="100000"/>
        <a:buFont typeface="Wingdings" panose="05000000000000000000" pitchFamily="2" charset="2"/>
        <a:buChar char="v"/>
        <a:defRPr sz="28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SzPct val="100000"/>
        <a:buFont typeface="Wingdings" panose="05000000000000000000" pitchFamily="2" charset="2"/>
        <a:buChar char="n"/>
        <a:defRPr sz="2400" b="1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000" b="1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b="1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b="1">
          <a:solidFill>
            <a:schemeClr val="tx1"/>
          </a:solidFill>
          <a:latin typeface="+mn-lt"/>
          <a:ea typeface="+mn-ea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b="1">
          <a:solidFill>
            <a:schemeClr val="tx1"/>
          </a:solidFill>
          <a:latin typeface="+mn-lt"/>
          <a:ea typeface="+mn-ea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b="1">
          <a:solidFill>
            <a:schemeClr val="tx1"/>
          </a:solidFill>
          <a:latin typeface="+mn-lt"/>
          <a:ea typeface="+mn-ea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b="1">
          <a:solidFill>
            <a:schemeClr val="tx1"/>
          </a:solidFill>
          <a:latin typeface="+mn-lt"/>
          <a:ea typeface="+mn-ea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b="1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898" r:id="rId1"/>
    <p:sldLayoutId id="2147483899" r:id="rId2"/>
    <p:sldLayoutId id="2147483900" r:id="rId3"/>
    <p:sldLayoutId id="2147483901" r:id="rId4"/>
    <p:sldLayoutId id="2147483902" r:id="rId5"/>
    <p:sldLayoutId id="2147483903" r:id="rId6"/>
    <p:sldLayoutId id="2147483904" r:id="rId7"/>
    <p:sldLayoutId id="2147483905" r:id="rId8"/>
    <p:sldLayoutId id="2147483906" r:id="rId9"/>
    <p:sldLayoutId id="2147483907" r:id="rId10"/>
    <p:sldLayoutId id="2147483908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bg1"/>
          </a:solidFill>
          <a:latin typeface="Arial" pitchFamily="34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bg1"/>
          </a:solidFill>
          <a:latin typeface="Arial" pitchFamily="34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bg1"/>
          </a:solidFill>
          <a:latin typeface="Arial" pitchFamily="34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bg1"/>
          </a:solidFill>
          <a:latin typeface="Arial" pitchFamily="34" charset="0"/>
          <a:ea typeface="宋体" pitchFamily="2" charset="-122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bg1"/>
          </a:solidFill>
          <a:latin typeface="Arial" pitchFamily="34" charset="0"/>
          <a:ea typeface="宋体" pitchFamily="2" charset="-122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bg1"/>
          </a:solidFill>
          <a:latin typeface="Arial" pitchFamily="34" charset="0"/>
          <a:ea typeface="宋体" pitchFamily="2" charset="-122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bg1"/>
          </a:solidFill>
          <a:latin typeface="Arial" pitchFamily="34" charset="0"/>
          <a:ea typeface="宋体" pitchFamily="2" charset="-122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bg1"/>
          </a:solidFill>
          <a:latin typeface="Arial" pitchFamily="34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SzPct val="100000"/>
        <a:buFont typeface="Wingdings" panose="05000000000000000000" pitchFamily="2" charset="2"/>
        <a:buChar char="v"/>
        <a:defRPr sz="28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SzPct val="100000"/>
        <a:buFont typeface="Wingdings" panose="05000000000000000000" pitchFamily="2" charset="2"/>
        <a:buChar char="n"/>
        <a:defRPr sz="2400" b="1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000" b="1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b="1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b="1">
          <a:solidFill>
            <a:schemeClr val="tx1"/>
          </a:solidFill>
          <a:latin typeface="+mn-lt"/>
          <a:ea typeface="+mn-ea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b="1">
          <a:solidFill>
            <a:schemeClr val="tx1"/>
          </a:solidFill>
          <a:latin typeface="+mn-lt"/>
          <a:ea typeface="+mn-ea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b="1">
          <a:solidFill>
            <a:schemeClr val="tx1"/>
          </a:solidFill>
          <a:latin typeface="+mn-lt"/>
          <a:ea typeface="+mn-ea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b="1">
          <a:solidFill>
            <a:schemeClr val="tx1"/>
          </a:solidFill>
          <a:latin typeface="+mn-lt"/>
          <a:ea typeface="+mn-ea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b="1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0" y="1955786"/>
            <a:ext cx="12192000" cy="2946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5895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1" r:id="rId1"/>
    <p:sldLayoutId id="2147483910" r:id="rId2"/>
    <p:sldLayoutId id="2147483911" r:id="rId3"/>
    <p:sldLayoutId id="2147483912" r:id="rId4"/>
    <p:sldLayoutId id="2147483913" r:id="rId5"/>
    <p:sldLayoutId id="2147483914" r:id="rId6"/>
    <p:sldLayoutId id="2147483915" r:id="rId7"/>
    <p:sldLayoutId id="2147483916" r:id="rId8"/>
    <p:sldLayoutId id="2147483917" r:id="rId9"/>
    <p:sldLayoutId id="2147483918" r:id="rId10"/>
    <p:sldLayoutId id="2147483919" r:id="rId11"/>
    <p:sldLayoutId id="214748392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11.png"/><Relationship Id="rId4" Type="http://schemas.openxmlformats.org/officeDocument/2006/relationships/image" Target="../media/image10.g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p3"/><Relationship Id="rId1" Type="http://schemas.microsoft.com/office/2007/relationships/media" Target="../media/media12.mp3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p3"/><Relationship Id="rId1" Type="http://schemas.microsoft.com/office/2007/relationships/media" Target="../media/media13.mp3"/><Relationship Id="rId5" Type="http://schemas.openxmlformats.org/officeDocument/2006/relationships/image" Target="../media/image11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p3"/><Relationship Id="rId1" Type="http://schemas.microsoft.com/office/2007/relationships/media" Target="../media/media14.mp3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p3"/><Relationship Id="rId1" Type="http://schemas.microsoft.com/office/2007/relationships/media" Target="../media/media15.mp3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media" Target="../media/media3.mp3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6" Type="http://schemas.openxmlformats.org/officeDocument/2006/relationships/image" Target="../media/image11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3.mp3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media" Target="../media/media5.mp3"/><Relationship Id="rId2" Type="http://schemas.openxmlformats.org/officeDocument/2006/relationships/audio" Target="../media/media4.mp3"/><Relationship Id="rId1" Type="http://schemas.microsoft.com/office/2007/relationships/media" Target="../media/media4.mp3"/><Relationship Id="rId6" Type="http://schemas.openxmlformats.org/officeDocument/2006/relationships/image" Target="../media/image11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5.mp3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p3"/><Relationship Id="rId1" Type="http://schemas.microsoft.com/office/2007/relationships/media" Target="../media/media6.mp3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p3"/><Relationship Id="rId1" Type="http://schemas.microsoft.com/office/2007/relationships/media" Target="../media/media7.mp3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p3"/><Relationship Id="rId1" Type="http://schemas.microsoft.com/office/2007/relationships/media" Target="../media/media8.mp3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p3"/><Relationship Id="rId1" Type="http://schemas.microsoft.com/office/2007/relationships/media" Target="../media/media9.mp3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p3"/><Relationship Id="rId1" Type="http://schemas.microsoft.com/office/2007/relationships/media" Target="../media/media10.mp3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p3"/><Relationship Id="rId1" Type="http://schemas.microsoft.com/office/2007/relationships/media" Target="../media/media11.mp3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407368" y="180221"/>
            <a:ext cx="5400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An Introduction to Database System</a:t>
            </a:r>
            <a:endParaRPr lang="zh-CN" altLang="en-US" sz="2400" b="1" dirty="0">
              <a:solidFill>
                <a:schemeClr val="bg1"/>
              </a:solidFill>
              <a:latin typeface="Times New Roman" panose="02020603050405020304" pitchFamily="18" charset="0"/>
              <a:ea typeface="华文行楷" panose="02010800040101010101" pitchFamily="2" charset="-122"/>
            </a:endParaRPr>
          </a:p>
        </p:txBody>
      </p:sp>
      <p:sp>
        <p:nvSpPr>
          <p:cNvPr id="15" name="TextBox 2">
            <a:extLst>
              <a:ext uri="{FF2B5EF4-FFF2-40B4-BE49-F238E27FC236}">
                <a16:creationId xmlns:a16="http://schemas.microsoft.com/office/drawing/2014/main" id="{A375180A-9AB0-422C-82C3-1ACB04171484}"/>
              </a:ext>
            </a:extLst>
          </p:cNvPr>
          <p:cNvSpPr txBox="1"/>
          <p:nvPr/>
        </p:nvSpPr>
        <p:spPr>
          <a:xfrm>
            <a:off x="623392" y="2804022"/>
            <a:ext cx="62646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b="1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6.3 </a:t>
            </a:r>
            <a:r>
              <a:rPr lang="zh-CN" altLang="en-US" sz="4400" b="1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数据依赖公理系统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5792680"/>
            <a:ext cx="10058400" cy="804672"/>
          </a:xfrm>
          <a:prstGeom prst="rect">
            <a:avLst/>
          </a:prstGeom>
        </p:spPr>
      </p:pic>
      <p:pic>
        <p:nvPicPr>
          <p:cNvPr id="4" name="Voice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888776" y="32258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568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000">
        <p:fade/>
      </p:transition>
    </mc:Choice>
    <mc:Fallback xmlns="">
      <p:transition spd="med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6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6DBE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9" grpId="0"/>
      <p:bldP spid="1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文本框 82"/>
          <p:cNvSpPr txBox="1"/>
          <p:nvPr/>
        </p:nvSpPr>
        <p:spPr>
          <a:xfrm>
            <a:off x="1066916" y="905369"/>
            <a:ext cx="70453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lang="zh-CN" altLang="en-US" sz="2400" b="1" dirty="0">
                <a:latin typeface="Times New Roman" panose="02020603050405020304" pitchFamily="18" charset="0"/>
              </a:rPr>
              <a:t>求闭包的算法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3787158-0746-44DF-9D72-4662EDB92FE3}"/>
              </a:ext>
            </a:extLst>
          </p:cNvPr>
          <p:cNvSpPr txBox="1"/>
          <p:nvPr/>
        </p:nvSpPr>
        <p:spPr>
          <a:xfrm>
            <a:off x="407368" y="260649"/>
            <a:ext cx="10801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>
                <a:solidFill>
                  <a:srgbClr val="0071C1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6.3</a:t>
            </a:r>
            <a:endParaRPr lang="zh-CN" altLang="en-US" sz="3200" b="1" dirty="0">
              <a:solidFill>
                <a:srgbClr val="0071C1"/>
              </a:solidFill>
              <a:latin typeface="Times New Roman" panose="02020603050405020304" pitchFamily="18" charset="0"/>
              <a:ea typeface="华文行楷" panose="02010800040101010101" pitchFamily="2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247B475-AB97-426C-A652-6DD5C0406EF9}"/>
              </a:ext>
            </a:extLst>
          </p:cNvPr>
          <p:cNvSpPr txBox="1"/>
          <p:nvPr/>
        </p:nvSpPr>
        <p:spPr>
          <a:xfrm>
            <a:off x="1128018" y="251938"/>
            <a:ext cx="61921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数据依赖公理系统</a:t>
            </a:r>
          </a:p>
        </p:txBody>
      </p:sp>
      <p:sp>
        <p:nvSpPr>
          <p:cNvPr id="31" name="Text Box 1054">
            <a:extLst>
              <a:ext uri="{FF2B5EF4-FFF2-40B4-BE49-F238E27FC236}">
                <a16:creationId xmlns:a16="http://schemas.microsoft.com/office/drawing/2014/main" id="{197E9285-A4B2-4F83-ABF9-5D271384C4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75217" y="1426979"/>
            <a:ext cx="4908815" cy="707886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SzPct val="100000"/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SzPct val="10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indent="0" eaLnBrk="1" hangingPunct="1">
              <a:spcBef>
                <a:spcPct val="50000"/>
              </a:spcBef>
              <a:buSzTx/>
              <a:buNone/>
            </a:pPr>
            <a:r>
              <a:rPr lang="zh-CN" altLang="en-US" sz="2000" dirty="0">
                <a:solidFill>
                  <a:srgbClr val="0071C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算法</a:t>
            </a:r>
            <a:r>
              <a:rPr lang="en-US" altLang="zh-CN" sz="2000" dirty="0" smtClean="0">
                <a:solidFill>
                  <a:srgbClr val="0071C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6.1 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求属性集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 </a:t>
            </a:r>
            <a:r>
              <a:rPr lang="en-US" altLang="zh-CN" sz="2000" dirty="0">
                <a:sym typeface="Symbol" pitchFamily="18" charset="2"/>
              </a:rPr>
              <a:t>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U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）关于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上的函数依赖集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的闭包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000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endParaRPr lang="en-US" altLang="zh-CN" sz="20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流程图: 终止 54"/>
          <p:cNvSpPr/>
          <p:nvPr/>
        </p:nvSpPr>
        <p:spPr bwMode="auto">
          <a:xfrm>
            <a:off x="7845530" y="883339"/>
            <a:ext cx="1152128" cy="548957"/>
          </a:xfrm>
          <a:prstGeom prst="flowChartTerminator">
            <a:avLst/>
          </a:prstGeom>
          <a:noFill/>
          <a:ln w="28575">
            <a:solidFill>
              <a:srgbClr val="0066FF"/>
            </a:solidFill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zh-CN" alt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rPr>
              <a:t>开始</a:t>
            </a:r>
          </a:p>
        </p:txBody>
      </p:sp>
      <p:sp>
        <p:nvSpPr>
          <p:cNvPr id="56" name="流程图: 终止 55"/>
          <p:cNvSpPr/>
          <p:nvPr/>
        </p:nvSpPr>
        <p:spPr bwMode="auto">
          <a:xfrm>
            <a:off x="7845530" y="6007496"/>
            <a:ext cx="1152128" cy="542199"/>
          </a:xfrm>
          <a:prstGeom prst="flowChartTerminator">
            <a:avLst/>
          </a:prstGeom>
          <a:noFill/>
          <a:ln w="28575">
            <a:solidFill>
              <a:srgbClr val="0066FF"/>
            </a:solidFill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zh-CN" alt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rPr>
              <a:t>结束</a:t>
            </a:r>
          </a:p>
        </p:txBody>
      </p:sp>
      <p:cxnSp>
        <p:nvCxnSpPr>
          <p:cNvPr id="57" name="直接箭头连接符 56"/>
          <p:cNvCxnSpPr>
            <a:stCxn id="55" idx="2"/>
            <a:endCxn id="66" idx="1"/>
          </p:cNvCxnSpPr>
          <p:nvPr/>
        </p:nvCxnSpPr>
        <p:spPr bwMode="auto">
          <a:xfrm>
            <a:off x="8421594" y="1432296"/>
            <a:ext cx="0" cy="268386"/>
          </a:xfrm>
          <a:prstGeom prst="straightConnector1">
            <a:avLst/>
          </a:prstGeom>
          <a:noFill/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58" name="流程图: 过程 57"/>
          <p:cNvSpPr/>
          <p:nvPr/>
        </p:nvSpPr>
        <p:spPr bwMode="auto">
          <a:xfrm>
            <a:off x="7593502" y="2380605"/>
            <a:ext cx="1656184" cy="391891"/>
          </a:xfrm>
          <a:prstGeom prst="flowChartProcess">
            <a:avLst/>
          </a:prstGeom>
          <a:noFill/>
          <a:ln w="28575" cap="flat" cmpd="sng" algn="ctr">
            <a:solidFill>
              <a:srgbClr val="0066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zh-CN" altLang="en-US" b="1" dirty="0">
                <a:latin typeface="Times New Roman" panose="02020603050405020304" pitchFamily="18" charset="0"/>
                <a:sym typeface="Calibri" pitchFamily="34" charset="0"/>
              </a:rPr>
              <a:t>令</a:t>
            </a:r>
            <a:r>
              <a:rPr lang="en-US" altLang="zh-CN" b="1" i="1" dirty="0">
                <a:latin typeface="Times New Roman" panose="02020603050405020304" pitchFamily="18" charset="0"/>
                <a:sym typeface="Calibri" pitchFamily="34" charset="0"/>
              </a:rPr>
              <a:t>X</a:t>
            </a:r>
            <a:r>
              <a:rPr lang="zh-CN" altLang="en-US" b="1" baseline="30000" dirty="0">
                <a:latin typeface="Times New Roman" panose="02020603050405020304" pitchFamily="18" charset="0"/>
                <a:sym typeface="Calibri" pitchFamily="34" charset="0"/>
              </a:rPr>
              <a:t>(</a:t>
            </a:r>
            <a:r>
              <a:rPr lang="en-US" altLang="zh-CN" b="1" baseline="30000" dirty="0">
                <a:latin typeface="Times New Roman" panose="02020603050405020304" pitchFamily="18" charset="0"/>
                <a:sym typeface="Calibri" pitchFamily="34" charset="0"/>
              </a:rPr>
              <a:t>0</a:t>
            </a:r>
            <a:r>
              <a:rPr lang="zh-CN" altLang="en-US" b="1" baseline="30000" dirty="0">
                <a:latin typeface="Times New Roman" panose="02020603050405020304" pitchFamily="18" charset="0"/>
                <a:sym typeface="Calibri" pitchFamily="34" charset="0"/>
              </a:rPr>
              <a:t>)</a:t>
            </a:r>
            <a:r>
              <a:rPr lang="en-US" altLang="zh-CN" b="1" dirty="0">
                <a:latin typeface="Times New Roman" panose="02020603050405020304" pitchFamily="18" charset="0"/>
                <a:sym typeface="Calibri" pitchFamily="34" charset="0"/>
              </a:rPr>
              <a:t>=</a:t>
            </a:r>
            <a:r>
              <a:rPr lang="en-US" altLang="zh-CN" b="1" i="1" dirty="0">
                <a:latin typeface="Times New Roman" panose="02020603050405020304" pitchFamily="18" charset="0"/>
                <a:sym typeface="Calibri" pitchFamily="34" charset="0"/>
              </a:rPr>
              <a:t>X</a:t>
            </a:r>
            <a:r>
              <a:rPr lang="zh-CN" altLang="en-US" b="1" dirty="0">
                <a:latin typeface="Times New Roman" panose="02020603050405020304" pitchFamily="18" charset="0"/>
                <a:sym typeface="Calibri" pitchFamily="34" charset="0"/>
              </a:rPr>
              <a:t>，</a:t>
            </a:r>
            <a:r>
              <a:rPr lang="en-US" altLang="zh-CN" b="1" i="1" dirty="0" err="1">
                <a:latin typeface="Times New Roman" panose="02020603050405020304" pitchFamily="18" charset="0"/>
                <a:sym typeface="Calibri" pitchFamily="34" charset="0"/>
              </a:rPr>
              <a:t>i</a:t>
            </a:r>
            <a:r>
              <a:rPr lang="en-US" altLang="zh-CN" b="1" dirty="0">
                <a:latin typeface="Times New Roman" panose="02020603050405020304" pitchFamily="18" charset="0"/>
                <a:sym typeface="Calibri" pitchFamily="34" charset="0"/>
              </a:rPr>
              <a:t>=0</a:t>
            </a:r>
            <a:endParaRPr lang="zh-CN" altLang="en-US" b="1" dirty="0">
              <a:latin typeface="Times New Roman" panose="02020603050405020304" pitchFamily="18" charset="0"/>
              <a:sym typeface="Calibri" pitchFamily="34" charset="0"/>
            </a:endParaRPr>
          </a:p>
        </p:txBody>
      </p:sp>
      <p:sp>
        <p:nvSpPr>
          <p:cNvPr id="59" name="流程图: 过程 58"/>
          <p:cNvSpPr/>
          <p:nvPr/>
        </p:nvSpPr>
        <p:spPr bwMode="auto">
          <a:xfrm>
            <a:off x="7593502" y="3067131"/>
            <a:ext cx="1656184" cy="391891"/>
          </a:xfrm>
          <a:prstGeom prst="flowChartProcess">
            <a:avLst/>
          </a:prstGeom>
          <a:noFill/>
          <a:ln w="28575" cap="flat" cmpd="sng" algn="ctr">
            <a:solidFill>
              <a:srgbClr val="0066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b="1" dirty="0">
                <a:latin typeface="Times New Roman" panose="02020603050405020304" pitchFamily="18" charset="0"/>
                <a:sym typeface="Calibri" pitchFamily="34" charset="0"/>
              </a:rPr>
              <a:t>求</a:t>
            </a:r>
            <a:r>
              <a:rPr lang="en-US" altLang="zh-CN" b="1" i="1" dirty="0">
                <a:latin typeface="Times New Roman" panose="02020603050405020304" pitchFamily="18" charset="0"/>
                <a:sym typeface="Calibri" pitchFamily="34" charset="0"/>
              </a:rPr>
              <a:t>B</a:t>
            </a:r>
            <a:endParaRPr lang="zh-CN" altLang="en-US" b="1" dirty="0">
              <a:latin typeface="Times New Roman" panose="02020603050405020304" pitchFamily="18" charset="0"/>
              <a:sym typeface="Calibri" pitchFamily="34" charset="0"/>
            </a:endParaRPr>
          </a:p>
        </p:txBody>
      </p:sp>
      <p:sp>
        <p:nvSpPr>
          <p:cNvPr id="60" name="流程图: 过程 59"/>
          <p:cNvSpPr/>
          <p:nvPr/>
        </p:nvSpPr>
        <p:spPr bwMode="auto">
          <a:xfrm>
            <a:off x="7593502" y="3754432"/>
            <a:ext cx="1656184" cy="391891"/>
          </a:xfrm>
          <a:prstGeom prst="flowChartProcess">
            <a:avLst/>
          </a:prstGeom>
          <a:noFill/>
          <a:ln w="28575" cap="flat" cmpd="sng" algn="ctr">
            <a:solidFill>
              <a:srgbClr val="0066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b="1" i="1" dirty="0">
                <a:latin typeface="Times New Roman" panose="02020603050405020304" pitchFamily="18" charset="0"/>
                <a:sym typeface="Calibri" pitchFamily="34" charset="0"/>
              </a:rPr>
              <a:t>X</a:t>
            </a:r>
            <a:r>
              <a:rPr lang="zh-CN" altLang="en-US" b="1" baseline="30000" dirty="0">
                <a:latin typeface="Times New Roman" panose="02020603050405020304" pitchFamily="18" charset="0"/>
                <a:sym typeface="Calibri" pitchFamily="34" charset="0"/>
              </a:rPr>
              <a:t>(</a:t>
            </a:r>
            <a:r>
              <a:rPr lang="en-US" altLang="zh-CN" b="1" i="1" baseline="30000" dirty="0">
                <a:latin typeface="Times New Roman" panose="02020603050405020304" pitchFamily="18" charset="0"/>
                <a:sym typeface="Calibri" pitchFamily="34" charset="0"/>
              </a:rPr>
              <a:t>i</a:t>
            </a:r>
            <a:r>
              <a:rPr lang="en-US" altLang="zh-CN" b="1" baseline="30000" dirty="0">
                <a:latin typeface="Times New Roman" panose="02020603050405020304" pitchFamily="18" charset="0"/>
                <a:sym typeface="Calibri" pitchFamily="34" charset="0"/>
              </a:rPr>
              <a:t>+1</a:t>
            </a:r>
            <a:r>
              <a:rPr lang="zh-CN" altLang="en-US" b="1" baseline="30000" dirty="0">
                <a:latin typeface="Times New Roman" panose="02020603050405020304" pitchFamily="18" charset="0"/>
                <a:sym typeface="Calibri" pitchFamily="34" charset="0"/>
              </a:rPr>
              <a:t>)</a:t>
            </a:r>
            <a:r>
              <a:rPr lang="en-US" altLang="zh-CN" b="1" dirty="0">
                <a:latin typeface="Times New Roman" panose="02020603050405020304" pitchFamily="18" charset="0"/>
                <a:sym typeface="Calibri" pitchFamily="34" charset="0"/>
              </a:rPr>
              <a:t>=</a:t>
            </a:r>
            <a:r>
              <a:rPr lang="en-US" altLang="zh-CN" b="1" i="1" dirty="0">
                <a:latin typeface="Times New Roman" panose="02020603050405020304" pitchFamily="18" charset="0"/>
                <a:sym typeface="Calibri" pitchFamily="34" charset="0"/>
              </a:rPr>
              <a:t>B</a:t>
            </a:r>
            <a:r>
              <a:rPr lang="en-US" altLang="zh-CN" b="1" dirty="0">
                <a:latin typeface="Times New Roman" panose="02020603050405020304" pitchFamily="18" charset="0"/>
                <a:sym typeface="Calibri" pitchFamily="34" charset="0"/>
              </a:rPr>
              <a:t>∪</a:t>
            </a:r>
            <a:r>
              <a:rPr lang="en-US" altLang="zh-CN" b="1" i="1" dirty="0">
                <a:latin typeface="Times New Roman" panose="02020603050405020304" pitchFamily="18" charset="0"/>
                <a:sym typeface="Calibri" pitchFamily="34" charset="0"/>
              </a:rPr>
              <a:t>X</a:t>
            </a:r>
            <a:r>
              <a:rPr lang="zh-CN" altLang="en-US" b="1" baseline="30000" dirty="0">
                <a:latin typeface="Times New Roman" panose="02020603050405020304" pitchFamily="18" charset="0"/>
                <a:sym typeface="Calibri" pitchFamily="34" charset="0"/>
              </a:rPr>
              <a:t>(</a:t>
            </a:r>
            <a:r>
              <a:rPr lang="en-US" altLang="zh-CN" b="1" i="1" baseline="30000" dirty="0" err="1">
                <a:latin typeface="Times New Roman" panose="02020603050405020304" pitchFamily="18" charset="0"/>
                <a:sym typeface="Calibri" pitchFamily="34" charset="0"/>
              </a:rPr>
              <a:t>i</a:t>
            </a:r>
            <a:r>
              <a:rPr lang="zh-CN" altLang="en-US" b="1" baseline="30000" dirty="0">
                <a:latin typeface="Times New Roman" panose="02020603050405020304" pitchFamily="18" charset="0"/>
                <a:sym typeface="Calibri" pitchFamily="34" charset="0"/>
              </a:rPr>
              <a:t>)</a:t>
            </a:r>
            <a:endParaRPr lang="zh-CN" altLang="en-US" b="1" dirty="0">
              <a:latin typeface="Times New Roman" panose="02020603050405020304" pitchFamily="18" charset="0"/>
              <a:sym typeface="Calibri" pitchFamily="34" charset="0"/>
            </a:endParaRPr>
          </a:p>
        </p:txBody>
      </p:sp>
      <p:cxnSp>
        <p:nvCxnSpPr>
          <p:cNvPr id="61" name="直接箭头连接符 60"/>
          <p:cNvCxnSpPr>
            <a:stCxn id="58" idx="2"/>
            <a:endCxn id="59" idx="0"/>
          </p:cNvCxnSpPr>
          <p:nvPr/>
        </p:nvCxnSpPr>
        <p:spPr bwMode="auto">
          <a:xfrm>
            <a:off x="8421594" y="2772496"/>
            <a:ext cx="0" cy="294635"/>
          </a:xfrm>
          <a:prstGeom prst="straightConnector1">
            <a:avLst/>
          </a:prstGeom>
          <a:noFill/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2" name="直接箭头连接符 61"/>
          <p:cNvCxnSpPr>
            <a:stCxn id="59" idx="2"/>
            <a:endCxn id="60" idx="0"/>
          </p:cNvCxnSpPr>
          <p:nvPr/>
        </p:nvCxnSpPr>
        <p:spPr bwMode="auto">
          <a:xfrm>
            <a:off x="8421594" y="3459022"/>
            <a:ext cx="0" cy="295410"/>
          </a:xfrm>
          <a:prstGeom prst="straightConnector1">
            <a:avLst/>
          </a:prstGeom>
          <a:noFill/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3" name="直接箭头连接符 62"/>
          <p:cNvCxnSpPr>
            <a:stCxn id="60" idx="2"/>
            <a:endCxn id="64" idx="0"/>
          </p:cNvCxnSpPr>
          <p:nvPr/>
        </p:nvCxnSpPr>
        <p:spPr bwMode="auto">
          <a:xfrm>
            <a:off x="8421594" y="4146323"/>
            <a:ext cx="1" cy="275295"/>
          </a:xfrm>
          <a:prstGeom prst="straightConnector1">
            <a:avLst/>
          </a:prstGeom>
          <a:noFill/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64" name="流程图: 决策 63"/>
          <p:cNvSpPr/>
          <p:nvPr/>
        </p:nvSpPr>
        <p:spPr bwMode="auto">
          <a:xfrm>
            <a:off x="7269467" y="4421618"/>
            <a:ext cx="2304255" cy="623283"/>
          </a:xfrm>
          <a:prstGeom prst="flowChartDecision">
            <a:avLst/>
          </a:prstGeom>
          <a:noFill/>
          <a:ln w="28575" cap="flat" cmpd="sng" algn="ctr">
            <a:solidFill>
              <a:srgbClr val="0066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b="1" i="1" dirty="0">
                <a:latin typeface="Times New Roman" panose="02020603050405020304" pitchFamily="18" charset="0"/>
                <a:sym typeface="Calibri" pitchFamily="34" charset="0"/>
              </a:rPr>
              <a:t>X</a:t>
            </a:r>
            <a:r>
              <a:rPr lang="zh-CN" altLang="en-US" b="1" baseline="30000" dirty="0">
                <a:latin typeface="Times New Roman" panose="02020603050405020304" pitchFamily="18" charset="0"/>
                <a:sym typeface="Calibri" pitchFamily="34" charset="0"/>
              </a:rPr>
              <a:t>(</a:t>
            </a:r>
            <a:r>
              <a:rPr lang="en-US" altLang="zh-CN" b="1" i="1" baseline="30000" dirty="0">
                <a:latin typeface="Times New Roman" panose="02020603050405020304" pitchFamily="18" charset="0"/>
                <a:sym typeface="Calibri" pitchFamily="34" charset="0"/>
              </a:rPr>
              <a:t>i</a:t>
            </a:r>
            <a:r>
              <a:rPr lang="en-US" altLang="zh-CN" b="1" baseline="30000" dirty="0">
                <a:latin typeface="Times New Roman" panose="02020603050405020304" pitchFamily="18" charset="0"/>
                <a:sym typeface="Calibri" pitchFamily="34" charset="0"/>
              </a:rPr>
              <a:t>+1</a:t>
            </a:r>
            <a:r>
              <a:rPr lang="zh-CN" altLang="en-US" b="1" baseline="30000" dirty="0">
                <a:latin typeface="Times New Roman" panose="02020603050405020304" pitchFamily="18" charset="0"/>
                <a:sym typeface="Calibri" pitchFamily="34" charset="0"/>
              </a:rPr>
              <a:t>)</a:t>
            </a:r>
            <a:r>
              <a:rPr lang="en-US" altLang="zh-CN" b="1" dirty="0">
                <a:latin typeface="Times New Roman" panose="02020603050405020304" pitchFamily="18" charset="0"/>
                <a:sym typeface="Calibri" pitchFamily="34" charset="0"/>
              </a:rPr>
              <a:t>= </a:t>
            </a:r>
            <a:r>
              <a:rPr lang="en-US" altLang="zh-CN" b="1" i="1" dirty="0">
                <a:latin typeface="Times New Roman" panose="02020603050405020304" pitchFamily="18" charset="0"/>
                <a:sym typeface="Calibri" pitchFamily="34" charset="0"/>
              </a:rPr>
              <a:t>X</a:t>
            </a:r>
            <a:r>
              <a:rPr lang="zh-CN" altLang="en-US" b="1" baseline="30000" dirty="0">
                <a:latin typeface="Times New Roman" panose="02020603050405020304" pitchFamily="18" charset="0"/>
                <a:sym typeface="Calibri" pitchFamily="34" charset="0"/>
              </a:rPr>
              <a:t>(</a:t>
            </a:r>
            <a:r>
              <a:rPr lang="en-US" altLang="zh-CN" b="1" i="1" baseline="30000" dirty="0" err="1">
                <a:latin typeface="Times New Roman" panose="02020603050405020304" pitchFamily="18" charset="0"/>
                <a:sym typeface="Calibri" pitchFamily="34" charset="0"/>
              </a:rPr>
              <a:t>i</a:t>
            </a:r>
            <a:r>
              <a:rPr lang="zh-CN" altLang="en-US" b="1" baseline="30000" dirty="0">
                <a:latin typeface="Times New Roman" panose="02020603050405020304" pitchFamily="18" charset="0"/>
                <a:sym typeface="Calibri" pitchFamily="34" charset="0"/>
              </a:rPr>
              <a:t>)</a:t>
            </a:r>
            <a:endParaRPr lang="zh-CN" altLang="en-US" b="1" dirty="0">
              <a:latin typeface="Times New Roman" panose="02020603050405020304" pitchFamily="18" charset="0"/>
              <a:sym typeface="Calibri" pitchFamily="34" charset="0"/>
            </a:endParaRPr>
          </a:p>
        </p:txBody>
      </p:sp>
      <p:sp>
        <p:nvSpPr>
          <p:cNvPr id="66" name="流程图: 数据 65"/>
          <p:cNvSpPr/>
          <p:nvPr/>
        </p:nvSpPr>
        <p:spPr bwMode="auto">
          <a:xfrm>
            <a:off x="7233462" y="1700682"/>
            <a:ext cx="2376264" cy="391891"/>
          </a:xfrm>
          <a:prstGeom prst="flowChartInputOutput">
            <a:avLst/>
          </a:prstGeom>
          <a:noFill/>
          <a:ln w="28575" cap="flat" cmpd="sng" algn="ctr">
            <a:solidFill>
              <a:srgbClr val="0066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lvl="1" indent="0"/>
            <a:r>
              <a:rPr lang="zh-CN" altLang="en-US" b="1" dirty="0">
                <a:latin typeface="Times New Roman" panose="02020603050405020304" pitchFamily="18" charset="0"/>
                <a:sym typeface="Calibri" pitchFamily="34" charset="0"/>
              </a:rPr>
              <a:t>输入：</a:t>
            </a:r>
            <a:r>
              <a:rPr lang="en-US" altLang="zh-CN" b="1" i="1" dirty="0">
                <a:latin typeface="Times New Roman" panose="02020603050405020304" pitchFamily="18" charset="0"/>
                <a:sym typeface="Calibri" pitchFamily="34" charset="0"/>
              </a:rPr>
              <a:t>X</a:t>
            </a:r>
            <a:r>
              <a:rPr lang="zh-CN" altLang="en-US" b="1" dirty="0">
                <a:latin typeface="Times New Roman" panose="02020603050405020304" pitchFamily="18" charset="0"/>
                <a:sym typeface="Calibri" pitchFamily="34" charset="0"/>
              </a:rPr>
              <a:t>，</a:t>
            </a:r>
            <a:r>
              <a:rPr lang="en-US" altLang="zh-CN" b="1" i="1" dirty="0">
                <a:latin typeface="Times New Roman" panose="02020603050405020304" pitchFamily="18" charset="0"/>
                <a:sym typeface="Calibri" pitchFamily="34" charset="0"/>
              </a:rPr>
              <a:t>F</a:t>
            </a:r>
            <a:endParaRPr lang="zh-CN" altLang="en-US" b="1" i="1" dirty="0">
              <a:latin typeface="Times New Roman" panose="02020603050405020304" pitchFamily="18" charset="0"/>
              <a:sym typeface="Calibri" pitchFamily="34" charset="0"/>
            </a:endParaRPr>
          </a:p>
        </p:txBody>
      </p:sp>
      <p:sp>
        <p:nvSpPr>
          <p:cNvPr id="67" name="流程图: 数据 66"/>
          <p:cNvSpPr/>
          <p:nvPr/>
        </p:nvSpPr>
        <p:spPr bwMode="auto">
          <a:xfrm>
            <a:off x="7233462" y="5333553"/>
            <a:ext cx="2376264" cy="391891"/>
          </a:xfrm>
          <a:prstGeom prst="flowChartInputOutput">
            <a:avLst/>
          </a:prstGeom>
          <a:noFill/>
          <a:ln w="28575" cap="flat" cmpd="sng" algn="ctr">
            <a:solidFill>
              <a:srgbClr val="0066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lvl="1" indent="0"/>
            <a:r>
              <a:rPr lang="zh-CN" altLang="en-US" b="1" dirty="0" smtClean="0">
                <a:latin typeface="Times New Roman" panose="02020603050405020304" pitchFamily="18" charset="0"/>
                <a:sym typeface="Calibri" pitchFamily="34" charset="0"/>
              </a:rPr>
              <a:t>输</a:t>
            </a:r>
            <a:r>
              <a:rPr lang="zh-CN" altLang="en-US" b="1" dirty="0">
                <a:latin typeface="Times New Roman" panose="02020603050405020304" pitchFamily="18" charset="0"/>
                <a:sym typeface="Calibri" pitchFamily="34" charset="0"/>
              </a:rPr>
              <a:t>出</a:t>
            </a:r>
            <a:r>
              <a:rPr lang="zh-CN" altLang="en-US" b="1" dirty="0" smtClean="0">
                <a:latin typeface="Times New Roman" panose="02020603050405020304" pitchFamily="18" charset="0"/>
                <a:sym typeface="Calibri" pitchFamily="34" charset="0"/>
              </a:rPr>
              <a:t>：</a:t>
            </a:r>
            <a:r>
              <a:rPr lang="en-US" altLang="zh-CN" b="1" i="1" dirty="0">
                <a:latin typeface="Times New Roman" panose="02020603050405020304" pitchFamily="18" charset="0"/>
                <a:sym typeface="Calibri" pitchFamily="34" charset="0"/>
              </a:rPr>
              <a:t> X</a:t>
            </a:r>
            <a:r>
              <a:rPr lang="zh-CN" altLang="en-US" b="1" baseline="30000" dirty="0">
                <a:latin typeface="Times New Roman" panose="02020603050405020304" pitchFamily="18" charset="0"/>
                <a:sym typeface="Calibri" pitchFamily="34" charset="0"/>
              </a:rPr>
              <a:t>(</a:t>
            </a:r>
            <a:r>
              <a:rPr lang="en-US" altLang="zh-CN" b="1" i="1" baseline="30000" dirty="0" err="1">
                <a:latin typeface="Times New Roman" panose="02020603050405020304" pitchFamily="18" charset="0"/>
                <a:sym typeface="Calibri" pitchFamily="34" charset="0"/>
              </a:rPr>
              <a:t>i</a:t>
            </a:r>
            <a:r>
              <a:rPr lang="zh-CN" altLang="en-US" b="1" baseline="30000" dirty="0">
                <a:latin typeface="Times New Roman" panose="02020603050405020304" pitchFamily="18" charset="0"/>
                <a:sym typeface="Calibri" pitchFamily="34" charset="0"/>
              </a:rPr>
              <a:t>)</a:t>
            </a:r>
            <a:endParaRPr lang="zh-CN" altLang="en-US" b="1" i="1" dirty="0">
              <a:latin typeface="Times New Roman" panose="02020603050405020304" pitchFamily="18" charset="0"/>
              <a:sym typeface="Calibri" pitchFamily="34" charset="0"/>
            </a:endParaRPr>
          </a:p>
        </p:txBody>
      </p:sp>
      <p:cxnSp>
        <p:nvCxnSpPr>
          <p:cNvPr id="68" name="直接箭头连接符 67"/>
          <p:cNvCxnSpPr>
            <a:stCxn id="67" idx="4"/>
            <a:endCxn id="56" idx="0"/>
          </p:cNvCxnSpPr>
          <p:nvPr/>
        </p:nvCxnSpPr>
        <p:spPr bwMode="auto">
          <a:xfrm>
            <a:off x="8421594" y="5725444"/>
            <a:ext cx="0" cy="282052"/>
          </a:xfrm>
          <a:prstGeom prst="straightConnector1">
            <a:avLst/>
          </a:prstGeom>
          <a:noFill/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69" name="流程图: 过程 68"/>
          <p:cNvSpPr/>
          <p:nvPr/>
        </p:nvSpPr>
        <p:spPr bwMode="auto">
          <a:xfrm>
            <a:off x="9689874" y="3754432"/>
            <a:ext cx="1656184" cy="391891"/>
          </a:xfrm>
          <a:prstGeom prst="flowChartProcess">
            <a:avLst/>
          </a:prstGeom>
          <a:noFill/>
          <a:ln w="28575" cap="flat" cmpd="sng" algn="ctr">
            <a:solidFill>
              <a:srgbClr val="0066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b="1" i="1" dirty="0" err="1">
                <a:latin typeface="Times New Roman" panose="02020603050405020304" pitchFamily="18" charset="0"/>
                <a:sym typeface="Calibri" pitchFamily="34" charset="0"/>
              </a:rPr>
              <a:t>i</a:t>
            </a:r>
            <a:r>
              <a:rPr lang="en-US" altLang="zh-CN" b="1" i="1" dirty="0">
                <a:latin typeface="Times New Roman" panose="02020603050405020304" pitchFamily="18" charset="0"/>
                <a:sym typeface="Calibri" pitchFamily="34" charset="0"/>
              </a:rPr>
              <a:t>=i+1</a:t>
            </a:r>
            <a:endParaRPr lang="zh-CN" altLang="en-US" b="1" dirty="0">
              <a:latin typeface="Times New Roman" panose="02020603050405020304" pitchFamily="18" charset="0"/>
              <a:sym typeface="Calibri" pitchFamily="34" charset="0"/>
            </a:endParaRPr>
          </a:p>
        </p:txBody>
      </p:sp>
      <p:grpSp>
        <p:nvGrpSpPr>
          <p:cNvPr id="70" name="组合 69"/>
          <p:cNvGrpSpPr/>
          <p:nvPr/>
        </p:nvGrpSpPr>
        <p:grpSpPr>
          <a:xfrm>
            <a:off x="8411666" y="2916822"/>
            <a:ext cx="2106300" cy="837610"/>
            <a:chOff x="-1620688" y="2093009"/>
            <a:chExt cx="2106300" cy="837610"/>
          </a:xfrm>
        </p:grpSpPr>
        <p:cxnSp>
          <p:nvCxnSpPr>
            <p:cNvPr id="79" name="直接箭头连接符 78"/>
            <p:cNvCxnSpPr>
              <a:stCxn id="69" idx="0"/>
            </p:cNvCxnSpPr>
            <p:nvPr/>
          </p:nvCxnSpPr>
          <p:spPr bwMode="auto">
            <a:xfrm flipV="1">
              <a:off x="485612" y="2093009"/>
              <a:ext cx="0" cy="837610"/>
            </a:xfrm>
            <a:prstGeom prst="straightConnector1">
              <a:avLst/>
            </a:prstGeom>
            <a:noFill/>
            <a:ln w="28575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0" name="直接箭头连接符 79"/>
            <p:cNvCxnSpPr/>
            <p:nvPr/>
          </p:nvCxnSpPr>
          <p:spPr bwMode="auto">
            <a:xfrm>
              <a:off x="-1620688" y="2093009"/>
              <a:ext cx="2106300" cy="0"/>
            </a:xfrm>
            <a:prstGeom prst="straightConnector1">
              <a:avLst/>
            </a:prstGeom>
            <a:noFill/>
            <a:ln w="28575" cap="flat" cmpd="sng" algn="ctr">
              <a:solidFill>
                <a:srgbClr val="00B050"/>
              </a:solidFill>
              <a:prstDash val="solid"/>
              <a:round/>
              <a:headEnd type="triangle" w="med" len="med"/>
              <a:tailEnd type="none" w="med" len="med"/>
            </a:ln>
            <a:effectLst/>
          </p:spPr>
        </p:cxnSp>
      </p:grpSp>
      <p:grpSp>
        <p:nvGrpSpPr>
          <p:cNvPr id="71" name="组合 70"/>
          <p:cNvGrpSpPr/>
          <p:nvPr/>
        </p:nvGrpSpPr>
        <p:grpSpPr>
          <a:xfrm>
            <a:off x="8421594" y="5044901"/>
            <a:ext cx="391150" cy="288652"/>
            <a:chOff x="-1610760" y="4221088"/>
            <a:chExt cx="391150" cy="288652"/>
          </a:xfrm>
        </p:grpSpPr>
        <p:cxnSp>
          <p:nvCxnSpPr>
            <p:cNvPr id="77" name="直接箭头连接符 76"/>
            <p:cNvCxnSpPr>
              <a:stCxn id="64" idx="2"/>
              <a:endCxn id="67" idx="1"/>
            </p:cNvCxnSpPr>
            <p:nvPr/>
          </p:nvCxnSpPr>
          <p:spPr bwMode="auto">
            <a:xfrm flipH="1">
              <a:off x="-1610760" y="4221088"/>
              <a:ext cx="1" cy="288652"/>
            </a:xfrm>
            <a:prstGeom prst="straightConnector1">
              <a:avLst/>
            </a:prstGeom>
            <a:noFill/>
            <a:ln w="28575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78" name="流程图: 过程 77"/>
            <p:cNvSpPr/>
            <p:nvPr/>
          </p:nvSpPr>
          <p:spPr bwMode="auto">
            <a:xfrm>
              <a:off x="-1594383" y="4223992"/>
              <a:ext cx="374773" cy="229968"/>
            </a:xfrm>
            <a:prstGeom prst="flowChartProcess">
              <a:avLst/>
            </a:prstGeom>
            <a:noFill/>
            <a:ln w="285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altLang="zh-CN" sz="1400" b="1" dirty="0" smtClean="0">
                  <a:solidFill>
                    <a:srgbClr val="FF0000"/>
                  </a:solidFill>
                  <a:latin typeface="Times New Roman" panose="02020603050405020304" pitchFamily="18" charset="0"/>
                  <a:sym typeface="Calibri" pitchFamily="34" charset="0"/>
                </a:rPr>
                <a:t>Y</a:t>
              </a:r>
              <a:endParaRPr lang="zh-CN" altLang="en-US" sz="1400" b="1" dirty="0">
                <a:solidFill>
                  <a:srgbClr val="FF0000"/>
                </a:solidFill>
                <a:latin typeface="Times New Roman" panose="02020603050405020304" pitchFamily="18" charset="0"/>
                <a:sym typeface="Calibri" pitchFamily="34" charset="0"/>
              </a:endParaRPr>
            </a:p>
          </p:txBody>
        </p:sp>
      </p:grpSp>
      <p:grpSp>
        <p:nvGrpSpPr>
          <p:cNvPr id="72" name="组合 71"/>
          <p:cNvGrpSpPr/>
          <p:nvPr/>
        </p:nvGrpSpPr>
        <p:grpSpPr>
          <a:xfrm>
            <a:off x="9573722" y="4146323"/>
            <a:ext cx="944244" cy="586937"/>
            <a:chOff x="-458632" y="3322510"/>
            <a:chExt cx="944244" cy="586937"/>
          </a:xfrm>
        </p:grpSpPr>
        <p:cxnSp>
          <p:nvCxnSpPr>
            <p:cNvPr id="74" name="直接箭头连接符 73"/>
            <p:cNvCxnSpPr>
              <a:stCxn id="64" idx="3"/>
            </p:cNvCxnSpPr>
            <p:nvPr/>
          </p:nvCxnSpPr>
          <p:spPr bwMode="auto">
            <a:xfrm flipV="1">
              <a:off x="-458632" y="3903983"/>
              <a:ext cx="944244" cy="5464"/>
            </a:xfrm>
            <a:prstGeom prst="straightConnector1">
              <a:avLst/>
            </a:prstGeom>
            <a:noFill/>
            <a:ln w="28575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5" name="直接箭头连接符 74"/>
            <p:cNvCxnSpPr>
              <a:endCxn id="69" idx="2"/>
            </p:cNvCxnSpPr>
            <p:nvPr/>
          </p:nvCxnSpPr>
          <p:spPr bwMode="auto">
            <a:xfrm flipV="1">
              <a:off x="485612" y="3322510"/>
              <a:ext cx="0" cy="586937"/>
            </a:xfrm>
            <a:prstGeom prst="straightConnector1">
              <a:avLst/>
            </a:prstGeom>
            <a:noFill/>
            <a:ln w="28575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76" name="流程图: 过程 75"/>
            <p:cNvSpPr/>
            <p:nvPr/>
          </p:nvSpPr>
          <p:spPr bwMode="auto">
            <a:xfrm>
              <a:off x="-157797" y="3620764"/>
              <a:ext cx="374773" cy="229968"/>
            </a:xfrm>
            <a:prstGeom prst="flowChartProcess">
              <a:avLst/>
            </a:prstGeom>
            <a:noFill/>
            <a:ln w="285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altLang="zh-CN" sz="1400" b="1" dirty="0" smtClean="0">
                  <a:solidFill>
                    <a:srgbClr val="FF0000"/>
                  </a:solidFill>
                  <a:latin typeface="Times New Roman" panose="02020603050405020304" pitchFamily="18" charset="0"/>
                  <a:sym typeface="Calibri" pitchFamily="34" charset="0"/>
                </a:rPr>
                <a:t>N</a:t>
              </a:r>
              <a:endParaRPr lang="zh-CN" altLang="en-US" sz="1400" b="1" dirty="0">
                <a:solidFill>
                  <a:srgbClr val="FF0000"/>
                </a:solidFill>
                <a:latin typeface="Times New Roman" panose="02020603050405020304" pitchFamily="18" charset="0"/>
                <a:sym typeface="Calibri" pitchFamily="34" charset="0"/>
              </a:endParaRPr>
            </a:p>
          </p:txBody>
        </p:sp>
      </p:grpSp>
      <p:cxnSp>
        <p:nvCxnSpPr>
          <p:cNvPr id="73" name="直接箭头连接符 72"/>
          <p:cNvCxnSpPr>
            <a:stCxn id="66" idx="4"/>
            <a:endCxn id="58" idx="0"/>
          </p:cNvCxnSpPr>
          <p:nvPr/>
        </p:nvCxnSpPr>
        <p:spPr bwMode="auto">
          <a:xfrm>
            <a:off x="8421594" y="2092573"/>
            <a:ext cx="0" cy="288032"/>
          </a:xfrm>
          <a:prstGeom prst="straightConnector1">
            <a:avLst/>
          </a:prstGeom>
          <a:noFill/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82" name="Text Box 1054">
            <a:extLst>
              <a:ext uri="{FF2B5EF4-FFF2-40B4-BE49-F238E27FC236}">
                <a16:creationId xmlns:a16="http://schemas.microsoft.com/office/drawing/2014/main" id="{197E9285-A4B2-4F83-ABF9-5D271384C4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46556" y="2201339"/>
            <a:ext cx="5720530" cy="2985433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SzPct val="100000"/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SzPct val="10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514350" indent="-514350">
              <a:buFont typeface="+mj-ea"/>
              <a:buAutoNum type="circleNumDbPlain"/>
            </a:pPr>
            <a:r>
              <a:rPr lang="zh-CN" altLang="en-US" sz="2000" kern="0" dirty="0">
                <a:latin typeface="Times New Roman" panose="02020603050405020304" pitchFamily="18" charset="0"/>
                <a:sym typeface="Calibri" pitchFamily="34" charset="0"/>
              </a:rPr>
              <a:t>令</a:t>
            </a:r>
            <a:r>
              <a:rPr lang="en-US" altLang="zh-CN" sz="2000" i="1" kern="0" dirty="0">
                <a:latin typeface="Times New Roman" panose="02020603050405020304" pitchFamily="18" charset="0"/>
                <a:sym typeface="Calibri" pitchFamily="34" charset="0"/>
              </a:rPr>
              <a:t>X</a:t>
            </a:r>
            <a:r>
              <a:rPr lang="zh-CN" altLang="en-US" sz="2000" kern="0" baseline="30000" dirty="0">
                <a:latin typeface="Times New Roman" panose="02020603050405020304" pitchFamily="18" charset="0"/>
                <a:sym typeface="Calibri" pitchFamily="34" charset="0"/>
              </a:rPr>
              <a:t>(</a:t>
            </a:r>
            <a:r>
              <a:rPr lang="en-US" altLang="zh-CN" sz="2000" kern="0" baseline="30000" dirty="0">
                <a:latin typeface="Times New Roman" panose="02020603050405020304" pitchFamily="18" charset="0"/>
                <a:sym typeface="Calibri" pitchFamily="34" charset="0"/>
              </a:rPr>
              <a:t>0</a:t>
            </a:r>
            <a:r>
              <a:rPr lang="zh-CN" altLang="en-US" sz="2000" kern="0" baseline="30000" dirty="0">
                <a:latin typeface="Times New Roman" panose="02020603050405020304" pitchFamily="18" charset="0"/>
                <a:sym typeface="Calibri" pitchFamily="34" charset="0"/>
              </a:rPr>
              <a:t>)</a:t>
            </a:r>
            <a:r>
              <a:rPr lang="en-US" altLang="zh-CN" sz="2000" kern="0" dirty="0">
                <a:latin typeface="Times New Roman" panose="02020603050405020304" pitchFamily="18" charset="0"/>
                <a:sym typeface="Calibri" pitchFamily="34" charset="0"/>
              </a:rPr>
              <a:t>=</a:t>
            </a:r>
            <a:r>
              <a:rPr lang="en-US" altLang="zh-CN" sz="2000" i="1" kern="0" dirty="0">
                <a:latin typeface="Times New Roman" panose="02020603050405020304" pitchFamily="18" charset="0"/>
                <a:sym typeface="Calibri" pitchFamily="34" charset="0"/>
              </a:rPr>
              <a:t>X</a:t>
            </a:r>
            <a:r>
              <a:rPr lang="zh-CN" altLang="en-US" sz="2000" kern="0" dirty="0">
                <a:latin typeface="Times New Roman" panose="02020603050405020304" pitchFamily="18" charset="0"/>
                <a:sym typeface="Calibri" pitchFamily="34" charset="0"/>
              </a:rPr>
              <a:t>，</a:t>
            </a:r>
            <a:r>
              <a:rPr lang="en-US" altLang="zh-CN" sz="2000" i="1" kern="0" dirty="0" err="1">
                <a:latin typeface="Times New Roman" panose="02020603050405020304" pitchFamily="18" charset="0"/>
                <a:sym typeface="Calibri" pitchFamily="34" charset="0"/>
              </a:rPr>
              <a:t>i</a:t>
            </a:r>
            <a:r>
              <a:rPr lang="en-US" altLang="zh-CN" sz="2000" kern="0" dirty="0">
                <a:latin typeface="Times New Roman" panose="02020603050405020304" pitchFamily="18" charset="0"/>
                <a:sym typeface="Calibri" pitchFamily="34" charset="0"/>
              </a:rPr>
              <a:t>=0</a:t>
            </a:r>
            <a:endParaRPr lang="zh-CN" altLang="en-US" sz="2000" kern="0" dirty="0">
              <a:latin typeface="Times New Roman" panose="02020603050405020304" pitchFamily="18" charset="0"/>
              <a:sym typeface="Calibri" pitchFamily="34" charset="0"/>
            </a:endParaRPr>
          </a:p>
          <a:p>
            <a:pPr marL="514350" indent="-514350">
              <a:buFont typeface="+mj-ea"/>
              <a:buAutoNum type="circleNumDbPlain"/>
            </a:pPr>
            <a:r>
              <a:rPr lang="zh-CN" altLang="en-US" sz="2000" kern="0" dirty="0">
                <a:latin typeface="Times New Roman" panose="02020603050405020304" pitchFamily="18" charset="0"/>
                <a:sym typeface="Calibri" pitchFamily="34" charset="0"/>
              </a:rPr>
              <a:t>求</a:t>
            </a:r>
            <a:r>
              <a:rPr lang="en-US" altLang="zh-CN" sz="2000" i="1" kern="0" dirty="0">
                <a:latin typeface="Times New Roman" panose="02020603050405020304" pitchFamily="18" charset="0"/>
                <a:sym typeface="Calibri" pitchFamily="34" charset="0"/>
              </a:rPr>
              <a:t>B</a:t>
            </a:r>
            <a:r>
              <a:rPr lang="zh-CN" altLang="en-US" sz="2000" kern="0" dirty="0">
                <a:latin typeface="Times New Roman" panose="02020603050405020304" pitchFamily="18" charset="0"/>
                <a:sym typeface="Calibri" pitchFamily="34" charset="0"/>
              </a:rPr>
              <a:t>，这里</a:t>
            </a:r>
            <a:r>
              <a:rPr lang="en-US" altLang="zh-CN" sz="2000" i="1" kern="0" dirty="0">
                <a:latin typeface="Times New Roman" panose="02020603050405020304" pitchFamily="18" charset="0"/>
                <a:sym typeface="Calibri" pitchFamily="34" charset="0"/>
              </a:rPr>
              <a:t>B</a:t>
            </a:r>
            <a:r>
              <a:rPr lang="en-US" altLang="zh-CN" sz="2000" kern="0" dirty="0">
                <a:latin typeface="Times New Roman" panose="02020603050405020304" pitchFamily="18" charset="0"/>
                <a:sym typeface="Calibri" pitchFamily="34" charset="0"/>
              </a:rPr>
              <a:t> ={ </a:t>
            </a:r>
            <a:r>
              <a:rPr lang="en-US" altLang="zh-CN" sz="2000" i="1" kern="0" dirty="0">
                <a:latin typeface="Times New Roman" panose="02020603050405020304" pitchFamily="18" charset="0"/>
                <a:sym typeface="Calibri" pitchFamily="34" charset="0"/>
              </a:rPr>
              <a:t>A</a:t>
            </a:r>
            <a:r>
              <a:rPr lang="en-US" altLang="zh-CN" sz="2000" kern="0" dirty="0">
                <a:latin typeface="Times New Roman" panose="02020603050405020304" pitchFamily="18" charset="0"/>
                <a:sym typeface="Calibri" pitchFamily="34" charset="0"/>
              </a:rPr>
              <a:t> |(</a:t>
            </a:r>
            <a:r>
              <a:rPr lang="en-US" altLang="zh-CN" sz="2000" kern="0" dirty="0">
                <a:latin typeface="Times New Roman" panose="02020603050405020304" pitchFamily="18" charset="0"/>
                <a:sym typeface="Symbol" pitchFamily="18" charset="2"/>
              </a:rPr>
              <a:t></a:t>
            </a:r>
            <a:r>
              <a:rPr lang="en-US" altLang="zh-CN" sz="2000" kern="0" dirty="0">
                <a:latin typeface="Times New Roman" panose="02020603050405020304" pitchFamily="18" charset="0"/>
                <a:sym typeface="Calibri" pitchFamily="34" charset="0"/>
              </a:rPr>
              <a:t> </a:t>
            </a:r>
            <a:r>
              <a:rPr lang="en-US" altLang="zh-CN" sz="2000" i="1" kern="0" dirty="0">
                <a:latin typeface="Times New Roman" panose="02020603050405020304" pitchFamily="18" charset="0"/>
                <a:sym typeface="Calibri" pitchFamily="34" charset="0"/>
              </a:rPr>
              <a:t>V</a:t>
            </a:r>
            <a:r>
              <a:rPr lang="en-US" altLang="zh-CN" sz="2000" kern="0" dirty="0">
                <a:latin typeface="Times New Roman" panose="02020603050405020304" pitchFamily="18" charset="0"/>
                <a:sym typeface="Calibri" pitchFamily="34" charset="0"/>
              </a:rPr>
              <a:t>)( </a:t>
            </a:r>
            <a:r>
              <a:rPr lang="en-US" altLang="zh-CN" sz="2000" kern="0" dirty="0">
                <a:latin typeface="Times New Roman" panose="02020603050405020304" pitchFamily="18" charset="0"/>
                <a:sym typeface="Symbol" pitchFamily="18" charset="2"/>
              </a:rPr>
              <a:t></a:t>
            </a:r>
            <a:r>
              <a:rPr lang="en-US" altLang="zh-CN" sz="2000" kern="0" dirty="0">
                <a:latin typeface="Times New Roman" panose="02020603050405020304" pitchFamily="18" charset="0"/>
                <a:sym typeface="Calibri" pitchFamily="34" charset="0"/>
              </a:rPr>
              <a:t> </a:t>
            </a:r>
            <a:r>
              <a:rPr lang="en-US" altLang="zh-CN" sz="2000" i="1" kern="0" dirty="0">
                <a:latin typeface="Times New Roman" panose="02020603050405020304" pitchFamily="18" charset="0"/>
                <a:sym typeface="Calibri" pitchFamily="34" charset="0"/>
              </a:rPr>
              <a:t>W</a:t>
            </a:r>
            <a:r>
              <a:rPr lang="en-US" altLang="zh-CN" sz="2000" kern="0" dirty="0">
                <a:latin typeface="Times New Roman" panose="02020603050405020304" pitchFamily="18" charset="0"/>
                <a:sym typeface="Calibri" pitchFamily="34" charset="0"/>
              </a:rPr>
              <a:t>)(</a:t>
            </a:r>
            <a:r>
              <a:rPr lang="en-US" altLang="zh-CN" sz="2000" i="1" kern="0" dirty="0">
                <a:latin typeface="Times New Roman" panose="02020603050405020304" pitchFamily="18" charset="0"/>
                <a:sym typeface="Calibri" pitchFamily="34" charset="0"/>
              </a:rPr>
              <a:t>V</a:t>
            </a:r>
            <a:r>
              <a:rPr lang="en-US" altLang="zh-CN" sz="2000" kern="0" dirty="0">
                <a:latin typeface="Times New Roman" panose="02020603050405020304" pitchFamily="18" charset="0"/>
                <a:sym typeface="Calibri" pitchFamily="34" charset="0"/>
              </a:rPr>
              <a:t>→</a:t>
            </a:r>
            <a:r>
              <a:rPr lang="en-US" altLang="zh-CN" sz="2000" i="1" kern="0" dirty="0">
                <a:latin typeface="Times New Roman" panose="02020603050405020304" pitchFamily="18" charset="0"/>
                <a:sym typeface="Calibri" pitchFamily="34" charset="0"/>
              </a:rPr>
              <a:t>W</a:t>
            </a:r>
            <a:r>
              <a:rPr lang="en-US" altLang="zh-CN" sz="2000" kern="0" dirty="0">
                <a:latin typeface="Times New Roman" panose="02020603050405020304" pitchFamily="18" charset="0"/>
                <a:sym typeface="Symbol" pitchFamily="18" charset="2"/>
              </a:rPr>
              <a:t></a:t>
            </a:r>
            <a:r>
              <a:rPr lang="en-US" altLang="zh-CN" sz="2000" i="1" kern="0" dirty="0">
                <a:latin typeface="Times New Roman" panose="02020603050405020304" pitchFamily="18" charset="0"/>
                <a:sym typeface="Calibri" pitchFamily="34" charset="0"/>
              </a:rPr>
              <a:t>F</a:t>
            </a:r>
            <a:endParaRPr lang="zh-CN" altLang="en-US" sz="2000" i="1" kern="0" dirty="0">
              <a:latin typeface="Times New Roman" panose="02020603050405020304" pitchFamily="18" charset="0"/>
              <a:sym typeface="Calibri" pitchFamily="34" charset="0"/>
            </a:endParaRPr>
          </a:p>
          <a:p>
            <a:pPr marL="514350" indent="-514350">
              <a:buNone/>
            </a:pPr>
            <a:r>
              <a:rPr lang="en-US" altLang="zh-CN" sz="2000" kern="0" dirty="0">
                <a:latin typeface="Times New Roman" panose="02020603050405020304" pitchFamily="18" charset="0"/>
                <a:sym typeface="Calibri" pitchFamily="34" charset="0"/>
              </a:rPr>
              <a:t>                                           ∧</a:t>
            </a:r>
            <a:r>
              <a:rPr lang="en-US" altLang="zh-CN" sz="2000" i="1" kern="0" dirty="0">
                <a:latin typeface="Times New Roman" panose="02020603050405020304" pitchFamily="18" charset="0"/>
                <a:sym typeface="Calibri" pitchFamily="34" charset="0"/>
              </a:rPr>
              <a:t>V</a:t>
            </a:r>
            <a:r>
              <a:rPr lang="en-US" altLang="zh-CN" sz="2000" kern="0" dirty="0">
                <a:latin typeface="Times New Roman" panose="02020603050405020304" pitchFamily="18" charset="0"/>
                <a:sym typeface="Calibri" pitchFamily="34" charset="0"/>
              </a:rPr>
              <a:t> </a:t>
            </a:r>
            <a:r>
              <a:rPr lang="en-US" altLang="zh-CN" sz="2000" kern="0" dirty="0">
                <a:latin typeface="Times New Roman" panose="02020603050405020304" pitchFamily="18" charset="0"/>
                <a:sym typeface="Symbol" pitchFamily="18" charset="2"/>
              </a:rPr>
              <a:t></a:t>
            </a:r>
            <a:r>
              <a:rPr lang="en-US" altLang="zh-CN" sz="2000" kern="0" dirty="0">
                <a:latin typeface="Times New Roman" panose="02020603050405020304" pitchFamily="18" charset="0"/>
                <a:sym typeface="Calibri" pitchFamily="34" charset="0"/>
              </a:rPr>
              <a:t> </a:t>
            </a:r>
            <a:r>
              <a:rPr lang="en-US" altLang="zh-CN" sz="2000" i="1" kern="0" dirty="0">
                <a:latin typeface="Times New Roman" panose="02020603050405020304" pitchFamily="18" charset="0"/>
                <a:sym typeface="Calibri" pitchFamily="34" charset="0"/>
              </a:rPr>
              <a:t>X</a:t>
            </a:r>
            <a:r>
              <a:rPr lang="zh-CN" altLang="en-US" sz="2000" i="1" kern="0" baseline="30000" dirty="0">
                <a:latin typeface="Times New Roman" panose="02020603050405020304" pitchFamily="18" charset="0"/>
                <a:sym typeface="Calibri" pitchFamily="34" charset="0"/>
              </a:rPr>
              <a:t>(</a:t>
            </a:r>
            <a:r>
              <a:rPr lang="en-US" altLang="zh-CN" sz="2000" i="1" kern="0" baseline="30000" dirty="0" err="1">
                <a:latin typeface="Times New Roman" panose="02020603050405020304" pitchFamily="18" charset="0"/>
                <a:sym typeface="Calibri" pitchFamily="34" charset="0"/>
              </a:rPr>
              <a:t>i</a:t>
            </a:r>
            <a:r>
              <a:rPr lang="zh-CN" altLang="en-US" sz="2000" kern="0" baseline="30000" dirty="0">
                <a:latin typeface="Times New Roman" panose="02020603050405020304" pitchFamily="18" charset="0"/>
                <a:sym typeface="Calibri" pitchFamily="34" charset="0"/>
              </a:rPr>
              <a:t>)</a:t>
            </a:r>
            <a:r>
              <a:rPr lang="zh-CN" altLang="en-US" sz="2000" kern="0" dirty="0">
                <a:latin typeface="Times New Roman" panose="02020603050405020304" pitchFamily="18" charset="0"/>
                <a:sym typeface="Calibri" pitchFamily="34" charset="0"/>
              </a:rPr>
              <a:t>∧</a:t>
            </a:r>
            <a:r>
              <a:rPr lang="en-US" altLang="zh-CN" sz="2000" i="1" kern="0" dirty="0">
                <a:latin typeface="Times New Roman" panose="02020603050405020304" pitchFamily="18" charset="0"/>
                <a:sym typeface="Calibri" pitchFamily="34" charset="0"/>
              </a:rPr>
              <a:t>A</a:t>
            </a:r>
            <a:r>
              <a:rPr lang="en-US" altLang="zh-CN" sz="2000" kern="0" dirty="0">
                <a:latin typeface="Times New Roman" panose="02020603050405020304" pitchFamily="18" charset="0"/>
                <a:sym typeface="Symbol" pitchFamily="18" charset="2"/>
              </a:rPr>
              <a:t></a:t>
            </a:r>
            <a:r>
              <a:rPr lang="en-US" altLang="zh-CN" sz="2000" kern="0" dirty="0">
                <a:latin typeface="Times New Roman" panose="02020603050405020304" pitchFamily="18" charset="0"/>
                <a:sym typeface="Calibri" pitchFamily="34" charset="0"/>
              </a:rPr>
              <a:t> </a:t>
            </a:r>
            <a:r>
              <a:rPr lang="en-US" altLang="zh-CN" sz="2000" i="1" kern="0" dirty="0">
                <a:latin typeface="Times New Roman" panose="02020603050405020304" pitchFamily="18" charset="0"/>
                <a:sym typeface="Calibri" pitchFamily="34" charset="0"/>
              </a:rPr>
              <a:t>W</a:t>
            </a:r>
            <a:r>
              <a:rPr lang="en-US" altLang="zh-CN" sz="2000" kern="0" dirty="0">
                <a:latin typeface="Times New Roman" panose="02020603050405020304" pitchFamily="18" charset="0"/>
                <a:sym typeface="Calibri" pitchFamily="34" charset="0"/>
              </a:rPr>
              <a:t>)}</a:t>
            </a:r>
            <a:r>
              <a:rPr lang="zh-CN" altLang="en-US" sz="2000" kern="0" dirty="0">
                <a:latin typeface="Times New Roman" panose="02020603050405020304" pitchFamily="18" charset="0"/>
                <a:sym typeface="Calibri" pitchFamily="34" charset="0"/>
              </a:rPr>
              <a:t>。</a:t>
            </a:r>
          </a:p>
          <a:p>
            <a:pPr marL="514350" indent="-514350">
              <a:buFont typeface="+mj-ea"/>
              <a:buAutoNum type="circleNumDbPlain" startAt="3"/>
            </a:pPr>
            <a:r>
              <a:rPr lang="en-US" altLang="zh-CN" sz="2000" kern="0" dirty="0">
                <a:latin typeface="Times New Roman" panose="02020603050405020304" pitchFamily="18" charset="0"/>
                <a:sym typeface="Calibri" pitchFamily="34" charset="0"/>
              </a:rPr>
              <a:t> </a:t>
            </a:r>
            <a:r>
              <a:rPr lang="en-US" altLang="zh-CN" sz="2000" i="1" kern="0" dirty="0">
                <a:latin typeface="Times New Roman" panose="02020603050405020304" pitchFamily="18" charset="0"/>
                <a:sym typeface="Calibri" pitchFamily="34" charset="0"/>
              </a:rPr>
              <a:t>X</a:t>
            </a:r>
            <a:r>
              <a:rPr lang="zh-CN" altLang="en-US" sz="2000" kern="0" baseline="30000" dirty="0">
                <a:latin typeface="Times New Roman" panose="02020603050405020304" pitchFamily="18" charset="0"/>
                <a:sym typeface="Calibri" pitchFamily="34" charset="0"/>
              </a:rPr>
              <a:t>(</a:t>
            </a:r>
            <a:r>
              <a:rPr lang="en-US" altLang="zh-CN" sz="2000" i="1" kern="0" baseline="30000" dirty="0">
                <a:latin typeface="Times New Roman" panose="02020603050405020304" pitchFamily="18" charset="0"/>
                <a:sym typeface="Calibri" pitchFamily="34" charset="0"/>
              </a:rPr>
              <a:t>i</a:t>
            </a:r>
            <a:r>
              <a:rPr lang="en-US" altLang="zh-CN" sz="2000" kern="0" baseline="30000" dirty="0">
                <a:latin typeface="Times New Roman" panose="02020603050405020304" pitchFamily="18" charset="0"/>
                <a:sym typeface="Calibri" pitchFamily="34" charset="0"/>
              </a:rPr>
              <a:t>+1</a:t>
            </a:r>
            <a:r>
              <a:rPr lang="zh-CN" altLang="en-US" sz="2000" kern="0" baseline="30000" dirty="0">
                <a:latin typeface="Times New Roman" panose="02020603050405020304" pitchFamily="18" charset="0"/>
                <a:sym typeface="Calibri" pitchFamily="34" charset="0"/>
              </a:rPr>
              <a:t>)</a:t>
            </a:r>
            <a:r>
              <a:rPr lang="en-US" altLang="zh-CN" sz="2000" kern="0" dirty="0">
                <a:latin typeface="Times New Roman" panose="02020603050405020304" pitchFamily="18" charset="0"/>
                <a:sym typeface="Calibri" pitchFamily="34" charset="0"/>
              </a:rPr>
              <a:t>=</a:t>
            </a:r>
            <a:r>
              <a:rPr lang="en-US" altLang="zh-CN" sz="2000" i="1" kern="0" dirty="0">
                <a:latin typeface="Times New Roman" panose="02020603050405020304" pitchFamily="18" charset="0"/>
                <a:sym typeface="Calibri" pitchFamily="34" charset="0"/>
              </a:rPr>
              <a:t>B</a:t>
            </a:r>
            <a:r>
              <a:rPr lang="en-US" altLang="zh-CN" sz="2000" kern="0" dirty="0">
                <a:latin typeface="Times New Roman" panose="02020603050405020304" pitchFamily="18" charset="0"/>
                <a:sym typeface="Calibri" pitchFamily="34" charset="0"/>
              </a:rPr>
              <a:t>∪</a:t>
            </a:r>
            <a:r>
              <a:rPr lang="en-US" altLang="zh-CN" sz="2000" i="1" kern="0" dirty="0">
                <a:latin typeface="Times New Roman" panose="02020603050405020304" pitchFamily="18" charset="0"/>
                <a:sym typeface="Calibri" pitchFamily="34" charset="0"/>
              </a:rPr>
              <a:t>X</a:t>
            </a:r>
            <a:r>
              <a:rPr lang="zh-CN" altLang="en-US" sz="2000" kern="0" baseline="30000" dirty="0">
                <a:latin typeface="Times New Roman" panose="02020603050405020304" pitchFamily="18" charset="0"/>
                <a:sym typeface="Calibri" pitchFamily="34" charset="0"/>
              </a:rPr>
              <a:t>(</a:t>
            </a:r>
            <a:r>
              <a:rPr lang="en-US" altLang="zh-CN" sz="2000" i="1" kern="0" baseline="30000" dirty="0" err="1">
                <a:latin typeface="Times New Roman" panose="02020603050405020304" pitchFamily="18" charset="0"/>
                <a:sym typeface="Calibri" pitchFamily="34" charset="0"/>
              </a:rPr>
              <a:t>i</a:t>
            </a:r>
            <a:r>
              <a:rPr lang="zh-CN" altLang="en-US" sz="2000" kern="0" baseline="30000" dirty="0">
                <a:latin typeface="Times New Roman" panose="02020603050405020304" pitchFamily="18" charset="0"/>
                <a:sym typeface="Calibri" pitchFamily="34" charset="0"/>
              </a:rPr>
              <a:t>) </a:t>
            </a:r>
            <a:r>
              <a:rPr lang="zh-CN" altLang="en-US" sz="2000" kern="0" dirty="0">
                <a:latin typeface="Times New Roman" panose="02020603050405020304" pitchFamily="18" charset="0"/>
                <a:sym typeface="Calibri" pitchFamily="34" charset="0"/>
              </a:rPr>
              <a:t>。</a:t>
            </a:r>
            <a:endParaRPr lang="zh-CN" altLang="en-US" sz="2000" kern="0" baseline="30000" dirty="0">
              <a:latin typeface="Times New Roman" panose="02020603050405020304" pitchFamily="18" charset="0"/>
              <a:sym typeface="Calibri" pitchFamily="34" charset="0"/>
            </a:endParaRPr>
          </a:p>
          <a:p>
            <a:pPr marL="514350" indent="-514350">
              <a:buFont typeface="+mj-ea"/>
              <a:buAutoNum type="circleNumDbPlain" startAt="3"/>
            </a:pPr>
            <a:r>
              <a:rPr lang="zh-CN" altLang="en-US" sz="2000" kern="0" dirty="0">
                <a:latin typeface="Times New Roman" panose="02020603050405020304" pitchFamily="18" charset="0"/>
                <a:sym typeface="Calibri" pitchFamily="34" charset="0"/>
              </a:rPr>
              <a:t>判断</a:t>
            </a:r>
            <a:r>
              <a:rPr lang="en-US" altLang="zh-CN" sz="2000" i="1" kern="0" dirty="0">
                <a:latin typeface="Times New Roman" panose="02020603050405020304" pitchFamily="18" charset="0"/>
                <a:sym typeface="Calibri" pitchFamily="34" charset="0"/>
              </a:rPr>
              <a:t>X</a:t>
            </a:r>
            <a:r>
              <a:rPr lang="zh-CN" altLang="en-US" sz="2000" kern="0" baseline="30000" dirty="0">
                <a:latin typeface="Times New Roman" panose="02020603050405020304" pitchFamily="18" charset="0"/>
                <a:sym typeface="Calibri" pitchFamily="34" charset="0"/>
              </a:rPr>
              <a:t>(</a:t>
            </a:r>
            <a:r>
              <a:rPr lang="en-US" altLang="zh-CN" sz="2000" i="1" kern="0" baseline="30000" dirty="0">
                <a:latin typeface="Times New Roman" panose="02020603050405020304" pitchFamily="18" charset="0"/>
                <a:sym typeface="Calibri" pitchFamily="34" charset="0"/>
              </a:rPr>
              <a:t>i</a:t>
            </a:r>
            <a:r>
              <a:rPr lang="en-US" altLang="zh-CN" sz="2000" kern="0" baseline="30000" dirty="0">
                <a:latin typeface="Times New Roman" panose="02020603050405020304" pitchFamily="18" charset="0"/>
                <a:sym typeface="Calibri" pitchFamily="34" charset="0"/>
              </a:rPr>
              <a:t>+1</a:t>
            </a:r>
            <a:r>
              <a:rPr lang="zh-CN" altLang="en-US" sz="2000" kern="0" baseline="30000" dirty="0">
                <a:latin typeface="Times New Roman" panose="02020603050405020304" pitchFamily="18" charset="0"/>
                <a:sym typeface="Calibri" pitchFamily="34" charset="0"/>
              </a:rPr>
              <a:t>)</a:t>
            </a:r>
            <a:r>
              <a:rPr lang="en-US" altLang="zh-CN" sz="2000" kern="0" dirty="0">
                <a:latin typeface="Times New Roman" panose="02020603050405020304" pitchFamily="18" charset="0"/>
                <a:sym typeface="Calibri" pitchFamily="34" charset="0"/>
              </a:rPr>
              <a:t>= </a:t>
            </a:r>
            <a:r>
              <a:rPr lang="en-US" altLang="zh-CN" sz="2000" i="1" kern="0" dirty="0">
                <a:latin typeface="Times New Roman" panose="02020603050405020304" pitchFamily="18" charset="0"/>
                <a:sym typeface="Calibri" pitchFamily="34" charset="0"/>
              </a:rPr>
              <a:t>X</a:t>
            </a:r>
            <a:r>
              <a:rPr lang="zh-CN" altLang="en-US" sz="2000" kern="0" baseline="30000" dirty="0">
                <a:latin typeface="Times New Roman" panose="02020603050405020304" pitchFamily="18" charset="0"/>
                <a:sym typeface="Calibri" pitchFamily="34" charset="0"/>
              </a:rPr>
              <a:t>(</a:t>
            </a:r>
            <a:r>
              <a:rPr lang="en-US" altLang="zh-CN" sz="2000" i="1" kern="0" baseline="30000" dirty="0" err="1">
                <a:latin typeface="Times New Roman" panose="02020603050405020304" pitchFamily="18" charset="0"/>
                <a:sym typeface="Calibri" pitchFamily="34" charset="0"/>
              </a:rPr>
              <a:t>i</a:t>
            </a:r>
            <a:r>
              <a:rPr lang="zh-CN" altLang="en-US" sz="2000" kern="0" baseline="30000" dirty="0">
                <a:latin typeface="Times New Roman" panose="02020603050405020304" pitchFamily="18" charset="0"/>
                <a:sym typeface="Calibri" pitchFamily="34" charset="0"/>
              </a:rPr>
              <a:t>)</a:t>
            </a:r>
            <a:r>
              <a:rPr lang="zh-CN" altLang="en-US" sz="2000" kern="0" dirty="0">
                <a:latin typeface="Times New Roman" panose="02020603050405020304" pitchFamily="18" charset="0"/>
                <a:sym typeface="Calibri" pitchFamily="34" charset="0"/>
              </a:rPr>
              <a:t> 。</a:t>
            </a:r>
          </a:p>
          <a:p>
            <a:pPr marL="514350" indent="-514350">
              <a:buFont typeface="+mj-ea"/>
              <a:buAutoNum type="circleNumDbPlain" startAt="3"/>
            </a:pPr>
            <a:r>
              <a:rPr lang="zh-CN" altLang="en-US" sz="2000" kern="0" dirty="0">
                <a:latin typeface="Times New Roman" panose="02020603050405020304" pitchFamily="18" charset="0"/>
                <a:sym typeface="Calibri" pitchFamily="34" charset="0"/>
              </a:rPr>
              <a:t>若</a:t>
            </a:r>
            <a:r>
              <a:rPr lang="en-US" altLang="zh-CN" sz="2000" i="1" kern="0" dirty="0">
                <a:latin typeface="Times New Roman" panose="02020603050405020304" pitchFamily="18" charset="0"/>
                <a:sym typeface="Calibri" pitchFamily="34" charset="0"/>
              </a:rPr>
              <a:t>X</a:t>
            </a:r>
            <a:r>
              <a:rPr lang="zh-CN" altLang="en-US" sz="2000" kern="0" baseline="30000" dirty="0">
                <a:latin typeface="Times New Roman" panose="02020603050405020304" pitchFamily="18" charset="0"/>
                <a:sym typeface="Calibri" pitchFamily="34" charset="0"/>
              </a:rPr>
              <a:t>(</a:t>
            </a:r>
            <a:r>
              <a:rPr lang="en-US" altLang="zh-CN" sz="2000" i="1" kern="0" baseline="30000" dirty="0">
                <a:latin typeface="Times New Roman" panose="02020603050405020304" pitchFamily="18" charset="0"/>
                <a:sym typeface="Calibri" pitchFamily="34" charset="0"/>
              </a:rPr>
              <a:t>i</a:t>
            </a:r>
            <a:r>
              <a:rPr lang="en-US" altLang="zh-CN" sz="2000" kern="0" baseline="30000" dirty="0">
                <a:latin typeface="Times New Roman" panose="02020603050405020304" pitchFamily="18" charset="0"/>
                <a:sym typeface="Calibri" pitchFamily="34" charset="0"/>
              </a:rPr>
              <a:t>+1</a:t>
            </a:r>
            <a:r>
              <a:rPr lang="zh-CN" altLang="en-US" sz="2000" kern="0" baseline="30000" dirty="0">
                <a:latin typeface="Times New Roman" panose="02020603050405020304" pitchFamily="18" charset="0"/>
                <a:sym typeface="Calibri" pitchFamily="34" charset="0"/>
              </a:rPr>
              <a:t>)</a:t>
            </a:r>
            <a:r>
              <a:rPr lang="zh-CN" altLang="en-US" sz="2000" kern="0" dirty="0">
                <a:latin typeface="Times New Roman" panose="02020603050405020304" pitchFamily="18" charset="0"/>
                <a:sym typeface="Calibri" pitchFamily="34" charset="0"/>
              </a:rPr>
              <a:t>与</a:t>
            </a:r>
            <a:r>
              <a:rPr lang="en-US" altLang="zh-CN" sz="2000" i="1" kern="0" dirty="0">
                <a:latin typeface="Times New Roman" panose="02020603050405020304" pitchFamily="18" charset="0"/>
                <a:sym typeface="Calibri" pitchFamily="34" charset="0"/>
              </a:rPr>
              <a:t>X</a:t>
            </a:r>
            <a:r>
              <a:rPr lang="zh-CN" altLang="en-US" sz="2000" kern="0" baseline="30000" dirty="0">
                <a:latin typeface="Times New Roman" panose="02020603050405020304" pitchFamily="18" charset="0"/>
                <a:sym typeface="Calibri" pitchFamily="34" charset="0"/>
              </a:rPr>
              <a:t>(</a:t>
            </a:r>
            <a:r>
              <a:rPr lang="en-US" altLang="zh-CN" sz="2000" i="1" kern="0" baseline="30000" dirty="0" err="1">
                <a:latin typeface="Times New Roman" panose="02020603050405020304" pitchFamily="18" charset="0"/>
                <a:sym typeface="Calibri" pitchFamily="34" charset="0"/>
              </a:rPr>
              <a:t>i</a:t>
            </a:r>
            <a:r>
              <a:rPr lang="zh-CN" altLang="en-US" sz="2000" kern="0" baseline="30000" dirty="0">
                <a:latin typeface="Times New Roman" panose="02020603050405020304" pitchFamily="18" charset="0"/>
                <a:sym typeface="Calibri" pitchFamily="34" charset="0"/>
              </a:rPr>
              <a:t>)</a:t>
            </a:r>
            <a:r>
              <a:rPr lang="zh-CN" altLang="en-US" sz="2000" kern="0" dirty="0">
                <a:latin typeface="Times New Roman" panose="02020603050405020304" pitchFamily="18" charset="0"/>
                <a:sym typeface="Calibri" pitchFamily="34" charset="0"/>
              </a:rPr>
              <a:t>相等或</a:t>
            </a:r>
            <a:r>
              <a:rPr lang="en-US" altLang="zh-CN" sz="2000" i="1" kern="0" dirty="0">
                <a:latin typeface="Times New Roman" panose="02020603050405020304" pitchFamily="18" charset="0"/>
                <a:sym typeface="Calibri" pitchFamily="34" charset="0"/>
              </a:rPr>
              <a:t>X</a:t>
            </a:r>
            <a:r>
              <a:rPr lang="zh-CN" altLang="en-US" sz="2000" kern="0" baseline="30000" dirty="0">
                <a:latin typeface="Times New Roman" panose="02020603050405020304" pitchFamily="18" charset="0"/>
                <a:sym typeface="Calibri" pitchFamily="34" charset="0"/>
              </a:rPr>
              <a:t>(</a:t>
            </a:r>
            <a:r>
              <a:rPr lang="en-US" altLang="zh-CN" sz="2000" i="1" kern="0" baseline="30000" dirty="0" err="1">
                <a:latin typeface="Times New Roman" panose="02020603050405020304" pitchFamily="18" charset="0"/>
                <a:sym typeface="Calibri" pitchFamily="34" charset="0"/>
              </a:rPr>
              <a:t>i</a:t>
            </a:r>
            <a:r>
              <a:rPr lang="zh-CN" altLang="en-US" sz="2000" kern="0" baseline="30000" dirty="0">
                <a:latin typeface="Times New Roman" panose="02020603050405020304" pitchFamily="18" charset="0"/>
                <a:sym typeface="Calibri" pitchFamily="34" charset="0"/>
              </a:rPr>
              <a:t>)</a:t>
            </a:r>
            <a:r>
              <a:rPr lang="en-US" altLang="zh-CN" sz="2000" kern="0" dirty="0">
                <a:latin typeface="Times New Roman" panose="02020603050405020304" pitchFamily="18" charset="0"/>
                <a:sym typeface="Calibri" pitchFamily="34" charset="0"/>
              </a:rPr>
              <a:t>=</a:t>
            </a:r>
            <a:r>
              <a:rPr lang="en-US" altLang="zh-CN" sz="2000" i="1" kern="0" dirty="0">
                <a:latin typeface="Times New Roman" panose="02020603050405020304" pitchFamily="18" charset="0"/>
                <a:sym typeface="Calibri" pitchFamily="34" charset="0"/>
              </a:rPr>
              <a:t>U</a:t>
            </a:r>
            <a:r>
              <a:rPr lang="en-US" altLang="zh-CN" sz="2000" kern="0" dirty="0">
                <a:latin typeface="Times New Roman" panose="02020603050405020304" pitchFamily="18" charset="0"/>
                <a:sym typeface="Calibri" pitchFamily="34" charset="0"/>
              </a:rPr>
              <a:t> </a:t>
            </a:r>
            <a:r>
              <a:rPr lang="zh-CN" altLang="en-US" sz="2000" kern="0" dirty="0">
                <a:latin typeface="Times New Roman" panose="02020603050405020304" pitchFamily="18" charset="0"/>
                <a:sym typeface="Calibri" pitchFamily="34" charset="0"/>
              </a:rPr>
              <a:t>，则</a:t>
            </a:r>
            <a:r>
              <a:rPr lang="en-US" altLang="zh-CN" sz="2000" i="1" kern="0" dirty="0">
                <a:latin typeface="Times New Roman" panose="02020603050405020304" pitchFamily="18" charset="0"/>
                <a:sym typeface="Calibri" pitchFamily="34" charset="0"/>
              </a:rPr>
              <a:t>X</a:t>
            </a:r>
            <a:r>
              <a:rPr lang="zh-CN" altLang="en-US" sz="2000" kern="0" baseline="30000" dirty="0">
                <a:latin typeface="Times New Roman" panose="02020603050405020304" pitchFamily="18" charset="0"/>
                <a:sym typeface="Calibri" pitchFamily="34" charset="0"/>
              </a:rPr>
              <a:t>(</a:t>
            </a:r>
            <a:r>
              <a:rPr lang="en-US" altLang="zh-CN" sz="2000" i="1" kern="0" baseline="30000" dirty="0" err="1">
                <a:latin typeface="Times New Roman" panose="02020603050405020304" pitchFamily="18" charset="0"/>
                <a:sym typeface="Calibri" pitchFamily="34" charset="0"/>
              </a:rPr>
              <a:t>i</a:t>
            </a:r>
            <a:r>
              <a:rPr lang="zh-CN" altLang="en-US" sz="2000" kern="0" baseline="30000" dirty="0">
                <a:latin typeface="Times New Roman" panose="02020603050405020304" pitchFamily="18" charset="0"/>
                <a:sym typeface="Calibri" pitchFamily="34" charset="0"/>
              </a:rPr>
              <a:t>)</a:t>
            </a:r>
            <a:r>
              <a:rPr lang="zh-CN" altLang="en-US" sz="2000" kern="0" dirty="0">
                <a:latin typeface="Times New Roman" panose="02020603050405020304" pitchFamily="18" charset="0"/>
                <a:sym typeface="Calibri" pitchFamily="34" charset="0"/>
              </a:rPr>
              <a:t>就是</a:t>
            </a:r>
            <a:r>
              <a:rPr lang="en-US" altLang="zh-CN" sz="2000" i="1" kern="0" dirty="0">
                <a:latin typeface="Times New Roman" panose="02020603050405020304" pitchFamily="18" charset="0"/>
                <a:sym typeface="Calibri" pitchFamily="34" charset="0"/>
              </a:rPr>
              <a:t>X</a:t>
            </a:r>
            <a:r>
              <a:rPr lang="en-US" altLang="zh-CN" sz="2000" i="1" kern="0" baseline="-25000" dirty="0">
                <a:latin typeface="Times New Roman" panose="02020603050405020304" pitchFamily="18" charset="0"/>
                <a:sym typeface="Calibri" pitchFamily="34" charset="0"/>
              </a:rPr>
              <a:t>F</a:t>
            </a:r>
            <a:r>
              <a:rPr lang="en-US" altLang="zh-CN" sz="2000" kern="0" baseline="30000" dirty="0">
                <a:latin typeface="Times New Roman" panose="02020603050405020304" pitchFamily="18" charset="0"/>
                <a:sym typeface="Calibri" pitchFamily="34" charset="0"/>
              </a:rPr>
              <a:t>+</a:t>
            </a:r>
            <a:r>
              <a:rPr lang="zh-CN" altLang="en-US" sz="2000" kern="0" dirty="0">
                <a:latin typeface="Times New Roman" panose="02020603050405020304" pitchFamily="18" charset="0"/>
                <a:sym typeface="Calibri" pitchFamily="34" charset="0"/>
              </a:rPr>
              <a:t>，</a:t>
            </a:r>
          </a:p>
          <a:p>
            <a:pPr marL="514350" indent="-514350">
              <a:buNone/>
            </a:pPr>
            <a:r>
              <a:rPr lang="en-US" altLang="zh-CN" sz="2000" kern="0" dirty="0">
                <a:latin typeface="Times New Roman" panose="02020603050405020304" pitchFamily="18" charset="0"/>
                <a:sym typeface="Calibri" pitchFamily="34" charset="0"/>
              </a:rPr>
              <a:t>	</a:t>
            </a:r>
            <a:r>
              <a:rPr lang="zh-CN" altLang="en-US" sz="2000" kern="0" dirty="0">
                <a:latin typeface="Times New Roman" panose="02020603050405020304" pitchFamily="18" charset="0"/>
                <a:sym typeface="Calibri" pitchFamily="34" charset="0"/>
              </a:rPr>
              <a:t>算法终止。</a:t>
            </a:r>
          </a:p>
          <a:p>
            <a:pPr marL="514350" indent="-514350">
              <a:buFont typeface="+mj-ea"/>
              <a:buAutoNum type="circleNumDbPlain" startAt="6"/>
            </a:pPr>
            <a:r>
              <a:rPr lang="zh-CN" altLang="en-US" sz="2000" kern="0" dirty="0">
                <a:latin typeface="Times New Roman" panose="02020603050405020304" pitchFamily="18" charset="0"/>
                <a:sym typeface="Calibri" pitchFamily="34" charset="0"/>
              </a:rPr>
              <a:t>若否，则</a:t>
            </a:r>
            <a:r>
              <a:rPr lang="en-US" altLang="zh-CN" sz="2000" i="1" kern="0" dirty="0" err="1">
                <a:latin typeface="Times New Roman" panose="02020603050405020304" pitchFamily="18" charset="0"/>
                <a:sym typeface="Calibri" pitchFamily="34" charset="0"/>
              </a:rPr>
              <a:t>i</a:t>
            </a:r>
            <a:r>
              <a:rPr lang="en-US" altLang="zh-CN" sz="2000" kern="0" dirty="0">
                <a:latin typeface="Times New Roman" panose="02020603050405020304" pitchFamily="18" charset="0"/>
                <a:sym typeface="Calibri" pitchFamily="34" charset="0"/>
              </a:rPr>
              <a:t>=</a:t>
            </a:r>
            <a:r>
              <a:rPr lang="en-US" altLang="zh-CN" sz="2000" i="1" kern="0" dirty="0" err="1">
                <a:latin typeface="Times New Roman" panose="02020603050405020304" pitchFamily="18" charset="0"/>
                <a:sym typeface="Calibri" pitchFamily="34" charset="0"/>
              </a:rPr>
              <a:t>i</a:t>
            </a:r>
            <a:r>
              <a:rPr lang="en-US" altLang="zh-CN" sz="2000" kern="0" dirty="0">
                <a:latin typeface="Times New Roman" panose="02020603050405020304" pitchFamily="18" charset="0"/>
                <a:sym typeface="Calibri" pitchFamily="34" charset="0"/>
              </a:rPr>
              <a:t>+</a:t>
            </a:r>
            <a:r>
              <a:rPr lang="zh-CN" altLang="en-US" sz="2000" kern="0" dirty="0">
                <a:latin typeface="Times New Roman" panose="02020603050405020304" pitchFamily="18" charset="0"/>
                <a:sym typeface="Calibri" pitchFamily="34" charset="0"/>
              </a:rPr>
              <a:t>1，返回第</a:t>
            </a:r>
            <a:r>
              <a:rPr lang="zh-CN" altLang="en-US" sz="2000" kern="0" dirty="0">
                <a:latin typeface="Times New Roman" panose="02020603050405020304" pitchFamily="18" charset="0"/>
              </a:rPr>
              <a:t>②</a:t>
            </a:r>
            <a:r>
              <a:rPr lang="zh-CN" altLang="en-US" sz="2000" kern="0" dirty="0">
                <a:latin typeface="Times New Roman" panose="02020603050405020304" pitchFamily="18" charset="0"/>
                <a:sym typeface="Calibri" pitchFamily="34" charset="0"/>
              </a:rPr>
              <a:t>步。</a:t>
            </a:r>
            <a:endParaRPr lang="zh-CN" altLang="en-US" sz="2000" kern="0" dirty="0">
              <a:latin typeface="Times New Roman" panose="02020603050405020304" pitchFamily="18" charset="0"/>
            </a:endParaRPr>
          </a:p>
        </p:txBody>
      </p:sp>
      <p:pic>
        <p:nvPicPr>
          <p:cNvPr id="12" name="Voice5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672752" y="3225800"/>
            <a:ext cx="406400" cy="406400"/>
          </a:xfrm>
          <a:prstGeom prst="rect">
            <a:avLst/>
          </a:prstGeom>
        </p:spPr>
      </p:pic>
      <p:sp>
        <p:nvSpPr>
          <p:cNvPr id="84" name="Text Box 1054">
            <a:extLst>
              <a:ext uri="{FF2B5EF4-FFF2-40B4-BE49-F238E27FC236}">
                <a16:creationId xmlns:a16="http://schemas.microsoft.com/office/drawing/2014/main" id="{197E9285-A4B2-4F83-ABF9-5D271384C4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46556" y="2201339"/>
            <a:ext cx="5720530" cy="2985433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SzPct val="100000"/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SzPct val="10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514350" indent="-514350">
              <a:buFont typeface="+mj-ea"/>
              <a:buAutoNum type="circleNumDbPlain"/>
            </a:pPr>
            <a:r>
              <a:rPr lang="zh-CN" altLang="en-US" sz="2000" kern="0" dirty="0">
                <a:latin typeface="Times New Roman" panose="02020603050405020304" pitchFamily="18" charset="0"/>
                <a:sym typeface="Calibri" pitchFamily="34" charset="0"/>
              </a:rPr>
              <a:t>令</a:t>
            </a:r>
            <a:r>
              <a:rPr lang="en-US" altLang="zh-CN" sz="2000" i="1" kern="0" dirty="0">
                <a:latin typeface="Times New Roman" panose="02020603050405020304" pitchFamily="18" charset="0"/>
                <a:sym typeface="Calibri" pitchFamily="34" charset="0"/>
              </a:rPr>
              <a:t>X</a:t>
            </a:r>
            <a:r>
              <a:rPr lang="zh-CN" altLang="en-US" sz="2000" kern="0" baseline="30000" dirty="0">
                <a:latin typeface="Times New Roman" panose="02020603050405020304" pitchFamily="18" charset="0"/>
                <a:sym typeface="Calibri" pitchFamily="34" charset="0"/>
              </a:rPr>
              <a:t>(</a:t>
            </a:r>
            <a:r>
              <a:rPr lang="en-US" altLang="zh-CN" sz="2000" kern="0" baseline="30000" dirty="0">
                <a:latin typeface="Times New Roman" panose="02020603050405020304" pitchFamily="18" charset="0"/>
                <a:sym typeface="Calibri" pitchFamily="34" charset="0"/>
              </a:rPr>
              <a:t>0</a:t>
            </a:r>
            <a:r>
              <a:rPr lang="zh-CN" altLang="en-US" sz="2000" kern="0" baseline="30000" dirty="0">
                <a:latin typeface="Times New Roman" panose="02020603050405020304" pitchFamily="18" charset="0"/>
                <a:sym typeface="Calibri" pitchFamily="34" charset="0"/>
              </a:rPr>
              <a:t>)</a:t>
            </a:r>
            <a:r>
              <a:rPr lang="en-US" altLang="zh-CN" sz="2000" kern="0" dirty="0">
                <a:latin typeface="Times New Roman" panose="02020603050405020304" pitchFamily="18" charset="0"/>
                <a:sym typeface="Calibri" pitchFamily="34" charset="0"/>
              </a:rPr>
              <a:t>=</a:t>
            </a:r>
            <a:r>
              <a:rPr lang="en-US" altLang="zh-CN" sz="2000" i="1" kern="0" dirty="0">
                <a:latin typeface="Times New Roman" panose="02020603050405020304" pitchFamily="18" charset="0"/>
                <a:sym typeface="Calibri" pitchFamily="34" charset="0"/>
              </a:rPr>
              <a:t>X</a:t>
            </a:r>
            <a:r>
              <a:rPr lang="zh-CN" altLang="en-US" sz="2000" kern="0" dirty="0">
                <a:latin typeface="Times New Roman" panose="02020603050405020304" pitchFamily="18" charset="0"/>
                <a:sym typeface="Calibri" pitchFamily="34" charset="0"/>
              </a:rPr>
              <a:t>，</a:t>
            </a:r>
            <a:r>
              <a:rPr lang="en-US" altLang="zh-CN" sz="2000" i="1" kern="0" dirty="0" err="1">
                <a:latin typeface="Times New Roman" panose="02020603050405020304" pitchFamily="18" charset="0"/>
                <a:sym typeface="Calibri" pitchFamily="34" charset="0"/>
              </a:rPr>
              <a:t>i</a:t>
            </a:r>
            <a:r>
              <a:rPr lang="en-US" altLang="zh-CN" sz="2000" kern="0" dirty="0">
                <a:latin typeface="Times New Roman" panose="02020603050405020304" pitchFamily="18" charset="0"/>
                <a:sym typeface="Calibri" pitchFamily="34" charset="0"/>
              </a:rPr>
              <a:t>=0</a:t>
            </a:r>
            <a:endParaRPr lang="zh-CN" altLang="en-US" sz="2000" kern="0" dirty="0">
              <a:latin typeface="Times New Roman" panose="02020603050405020304" pitchFamily="18" charset="0"/>
              <a:sym typeface="Calibri" pitchFamily="34" charset="0"/>
            </a:endParaRPr>
          </a:p>
          <a:p>
            <a:pPr marL="514350" indent="-514350">
              <a:buFont typeface="+mj-ea"/>
              <a:buAutoNum type="circleNumDbPlain"/>
            </a:pPr>
            <a:r>
              <a:rPr lang="zh-CN" altLang="en-US" sz="2000" kern="0" dirty="0">
                <a:latin typeface="Times New Roman" panose="02020603050405020304" pitchFamily="18" charset="0"/>
                <a:sym typeface="Calibri" pitchFamily="34" charset="0"/>
              </a:rPr>
              <a:t>求</a:t>
            </a:r>
            <a:r>
              <a:rPr lang="en-US" altLang="zh-CN" sz="2000" i="1" kern="0" dirty="0">
                <a:latin typeface="Times New Roman" panose="02020603050405020304" pitchFamily="18" charset="0"/>
                <a:sym typeface="Calibri" pitchFamily="34" charset="0"/>
              </a:rPr>
              <a:t>B</a:t>
            </a:r>
            <a:r>
              <a:rPr lang="zh-CN" altLang="en-US" sz="2000" kern="0" dirty="0">
                <a:latin typeface="Times New Roman" panose="02020603050405020304" pitchFamily="18" charset="0"/>
                <a:sym typeface="Calibri" pitchFamily="34" charset="0"/>
              </a:rPr>
              <a:t>，这里</a:t>
            </a:r>
            <a:r>
              <a:rPr lang="en-US" altLang="zh-CN" sz="2000" i="1" kern="0" dirty="0">
                <a:latin typeface="Times New Roman" panose="02020603050405020304" pitchFamily="18" charset="0"/>
                <a:sym typeface="Calibri" pitchFamily="34" charset="0"/>
              </a:rPr>
              <a:t>B</a:t>
            </a:r>
            <a:r>
              <a:rPr lang="en-US" altLang="zh-CN" sz="2000" kern="0" dirty="0">
                <a:latin typeface="Times New Roman" panose="02020603050405020304" pitchFamily="18" charset="0"/>
                <a:sym typeface="Calibri" pitchFamily="34" charset="0"/>
              </a:rPr>
              <a:t> </a:t>
            </a:r>
            <a:r>
              <a:rPr lang="en-US" altLang="zh-CN" sz="2000" kern="0" dirty="0">
                <a:solidFill>
                  <a:srgbClr val="FF0000"/>
                </a:solidFill>
                <a:latin typeface="Times New Roman" panose="02020603050405020304" pitchFamily="18" charset="0"/>
                <a:sym typeface="Calibri" pitchFamily="34" charset="0"/>
              </a:rPr>
              <a:t>={ </a:t>
            </a:r>
            <a:r>
              <a:rPr lang="en-US" altLang="zh-CN" sz="2000" i="1" kern="0" dirty="0">
                <a:solidFill>
                  <a:srgbClr val="FF0000"/>
                </a:solidFill>
                <a:latin typeface="Times New Roman" panose="02020603050405020304" pitchFamily="18" charset="0"/>
                <a:sym typeface="Calibri" pitchFamily="34" charset="0"/>
              </a:rPr>
              <a:t>A</a:t>
            </a:r>
            <a:r>
              <a:rPr lang="en-US" altLang="zh-CN" sz="2000" kern="0" dirty="0">
                <a:solidFill>
                  <a:srgbClr val="FF0000"/>
                </a:solidFill>
                <a:latin typeface="Times New Roman" panose="02020603050405020304" pitchFamily="18" charset="0"/>
                <a:sym typeface="Calibri" pitchFamily="34" charset="0"/>
              </a:rPr>
              <a:t> |(</a:t>
            </a:r>
            <a:r>
              <a:rPr lang="en-US" altLang="zh-CN" sz="2000" kern="0" dirty="0">
                <a:solidFill>
                  <a:srgbClr val="FF0000"/>
                </a:solidFill>
                <a:latin typeface="Times New Roman" panose="02020603050405020304" pitchFamily="18" charset="0"/>
                <a:sym typeface="Symbol" pitchFamily="18" charset="2"/>
              </a:rPr>
              <a:t></a:t>
            </a:r>
            <a:r>
              <a:rPr lang="en-US" altLang="zh-CN" sz="2000" kern="0" dirty="0">
                <a:solidFill>
                  <a:srgbClr val="FF0000"/>
                </a:solidFill>
                <a:latin typeface="Times New Roman" panose="02020603050405020304" pitchFamily="18" charset="0"/>
                <a:sym typeface="Calibri" pitchFamily="34" charset="0"/>
              </a:rPr>
              <a:t> </a:t>
            </a:r>
            <a:r>
              <a:rPr lang="en-US" altLang="zh-CN" sz="2000" i="1" kern="0" dirty="0">
                <a:solidFill>
                  <a:srgbClr val="FF0000"/>
                </a:solidFill>
                <a:latin typeface="Times New Roman" panose="02020603050405020304" pitchFamily="18" charset="0"/>
                <a:sym typeface="Calibri" pitchFamily="34" charset="0"/>
              </a:rPr>
              <a:t>V</a:t>
            </a:r>
            <a:r>
              <a:rPr lang="en-US" altLang="zh-CN" sz="2000" kern="0" dirty="0">
                <a:solidFill>
                  <a:srgbClr val="FF0000"/>
                </a:solidFill>
                <a:latin typeface="Times New Roman" panose="02020603050405020304" pitchFamily="18" charset="0"/>
                <a:sym typeface="Calibri" pitchFamily="34" charset="0"/>
              </a:rPr>
              <a:t>)( </a:t>
            </a:r>
            <a:r>
              <a:rPr lang="en-US" altLang="zh-CN" sz="2000" kern="0" dirty="0">
                <a:solidFill>
                  <a:srgbClr val="FF0000"/>
                </a:solidFill>
                <a:latin typeface="Times New Roman" panose="02020603050405020304" pitchFamily="18" charset="0"/>
                <a:sym typeface="Symbol" pitchFamily="18" charset="2"/>
              </a:rPr>
              <a:t></a:t>
            </a:r>
            <a:r>
              <a:rPr lang="en-US" altLang="zh-CN" sz="2000" kern="0" dirty="0">
                <a:solidFill>
                  <a:srgbClr val="FF0000"/>
                </a:solidFill>
                <a:latin typeface="Times New Roman" panose="02020603050405020304" pitchFamily="18" charset="0"/>
                <a:sym typeface="Calibri" pitchFamily="34" charset="0"/>
              </a:rPr>
              <a:t> </a:t>
            </a:r>
            <a:r>
              <a:rPr lang="en-US" altLang="zh-CN" sz="2000" i="1" kern="0" dirty="0">
                <a:solidFill>
                  <a:srgbClr val="FF0000"/>
                </a:solidFill>
                <a:latin typeface="Times New Roman" panose="02020603050405020304" pitchFamily="18" charset="0"/>
                <a:sym typeface="Calibri" pitchFamily="34" charset="0"/>
              </a:rPr>
              <a:t>W</a:t>
            </a:r>
            <a:r>
              <a:rPr lang="en-US" altLang="zh-CN" sz="2000" kern="0" dirty="0">
                <a:solidFill>
                  <a:srgbClr val="FF0000"/>
                </a:solidFill>
                <a:latin typeface="Times New Roman" panose="02020603050405020304" pitchFamily="18" charset="0"/>
                <a:sym typeface="Calibri" pitchFamily="34" charset="0"/>
              </a:rPr>
              <a:t>)(</a:t>
            </a:r>
            <a:r>
              <a:rPr lang="en-US" altLang="zh-CN" sz="2000" i="1" kern="0" dirty="0">
                <a:solidFill>
                  <a:srgbClr val="FF0000"/>
                </a:solidFill>
                <a:latin typeface="Times New Roman" panose="02020603050405020304" pitchFamily="18" charset="0"/>
                <a:sym typeface="Calibri" pitchFamily="34" charset="0"/>
              </a:rPr>
              <a:t>V</a:t>
            </a:r>
            <a:r>
              <a:rPr lang="en-US" altLang="zh-CN" sz="2000" kern="0" dirty="0">
                <a:solidFill>
                  <a:srgbClr val="FF0000"/>
                </a:solidFill>
                <a:latin typeface="Times New Roman" panose="02020603050405020304" pitchFamily="18" charset="0"/>
                <a:sym typeface="Calibri" pitchFamily="34" charset="0"/>
              </a:rPr>
              <a:t>→</a:t>
            </a:r>
            <a:r>
              <a:rPr lang="en-US" altLang="zh-CN" sz="2000" i="1" kern="0" dirty="0">
                <a:solidFill>
                  <a:srgbClr val="FF0000"/>
                </a:solidFill>
                <a:latin typeface="Times New Roman" panose="02020603050405020304" pitchFamily="18" charset="0"/>
                <a:sym typeface="Calibri" pitchFamily="34" charset="0"/>
              </a:rPr>
              <a:t>W</a:t>
            </a:r>
            <a:r>
              <a:rPr lang="en-US" altLang="zh-CN" sz="2000" kern="0" dirty="0">
                <a:solidFill>
                  <a:srgbClr val="FF0000"/>
                </a:solidFill>
                <a:latin typeface="Times New Roman" panose="02020603050405020304" pitchFamily="18" charset="0"/>
                <a:sym typeface="Symbol" pitchFamily="18" charset="2"/>
              </a:rPr>
              <a:t></a:t>
            </a:r>
            <a:r>
              <a:rPr lang="en-US" altLang="zh-CN" sz="2000" i="1" kern="0" dirty="0">
                <a:solidFill>
                  <a:srgbClr val="FF0000"/>
                </a:solidFill>
                <a:latin typeface="Times New Roman" panose="02020603050405020304" pitchFamily="18" charset="0"/>
                <a:sym typeface="Calibri" pitchFamily="34" charset="0"/>
              </a:rPr>
              <a:t>F</a:t>
            </a:r>
            <a:endParaRPr lang="zh-CN" altLang="en-US" sz="2000" i="1" kern="0" dirty="0">
              <a:solidFill>
                <a:srgbClr val="FF0000"/>
              </a:solidFill>
              <a:latin typeface="Times New Roman" panose="02020603050405020304" pitchFamily="18" charset="0"/>
              <a:sym typeface="Calibri" pitchFamily="34" charset="0"/>
            </a:endParaRPr>
          </a:p>
          <a:p>
            <a:pPr marL="514350" indent="-514350">
              <a:buNone/>
            </a:pPr>
            <a:r>
              <a:rPr lang="en-US" altLang="zh-CN" sz="2000" kern="0" dirty="0">
                <a:solidFill>
                  <a:srgbClr val="FF0000"/>
                </a:solidFill>
                <a:latin typeface="Times New Roman" panose="02020603050405020304" pitchFamily="18" charset="0"/>
                <a:sym typeface="Calibri" pitchFamily="34" charset="0"/>
              </a:rPr>
              <a:t>                                           ∧</a:t>
            </a:r>
            <a:r>
              <a:rPr lang="en-US" altLang="zh-CN" sz="2000" i="1" kern="0" dirty="0">
                <a:solidFill>
                  <a:srgbClr val="FF0000"/>
                </a:solidFill>
                <a:latin typeface="Times New Roman" panose="02020603050405020304" pitchFamily="18" charset="0"/>
                <a:sym typeface="Calibri" pitchFamily="34" charset="0"/>
              </a:rPr>
              <a:t>V</a:t>
            </a:r>
            <a:r>
              <a:rPr lang="en-US" altLang="zh-CN" sz="2000" kern="0" dirty="0">
                <a:solidFill>
                  <a:srgbClr val="FF0000"/>
                </a:solidFill>
                <a:latin typeface="Times New Roman" panose="02020603050405020304" pitchFamily="18" charset="0"/>
                <a:sym typeface="Calibri" pitchFamily="34" charset="0"/>
              </a:rPr>
              <a:t> </a:t>
            </a:r>
            <a:r>
              <a:rPr lang="en-US" altLang="zh-CN" sz="2000" kern="0" dirty="0">
                <a:solidFill>
                  <a:srgbClr val="FF0000"/>
                </a:solidFill>
                <a:latin typeface="Times New Roman" panose="02020603050405020304" pitchFamily="18" charset="0"/>
                <a:sym typeface="Symbol" pitchFamily="18" charset="2"/>
              </a:rPr>
              <a:t></a:t>
            </a:r>
            <a:r>
              <a:rPr lang="en-US" altLang="zh-CN" sz="2000" kern="0" dirty="0">
                <a:solidFill>
                  <a:srgbClr val="FF0000"/>
                </a:solidFill>
                <a:latin typeface="Times New Roman" panose="02020603050405020304" pitchFamily="18" charset="0"/>
                <a:sym typeface="Calibri" pitchFamily="34" charset="0"/>
              </a:rPr>
              <a:t> </a:t>
            </a:r>
            <a:r>
              <a:rPr lang="en-US" altLang="zh-CN" sz="2000" i="1" kern="0" dirty="0">
                <a:solidFill>
                  <a:srgbClr val="FF0000"/>
                </a:solidFill>
                <a:latin typeface="Times New Roman" panose="02020603050405020304" pitchFamily="18" charset="0"/>
                <a:sym typeface="Calibri" pitchFamily="34" charset="0"/>
              </a:rPr>
              <a:t>X</a:t>
            </a:r>
            <a:r>
              <a:rPr lang="zh-CN" altLang="en-US" sz="2000" i="1" kern="0" baseline="30000" dirty="0">
                <a:solidFill>
                  <a:srgbClr val="FF0000"/>
                </a:solidFill>
                <a:latin typeface="Times New Roman" panose="02020603050405020304" pitchFamily="18" charset="0"/>
                <a:sym typeface="Calibri" pitchFamily="34" charset="0"/>
              </a:rPr>
              <a:t>(</a:t>
            </a:r>
            <a:r>
              <a:rPr lang="en-US" altLang="zh-CN" sz="2000" i="1" kern="0" baseline="30000" dirty="0" err="1">
                <a:solidFill>
                  <a:srgbClr val="FF0000"/>
                </a:solidFill>
                <a:latin typeface="Times New Roman" panose="02020603050405020304" pitchFamily="18" charset="0"/>
                <a:sym typeface="Calibri" pitchFamily="34" charset="0"/>
              </a:rPr>
              <a:t>i</a:t>
            </a:r>
            <a:r>
              <a:rPr lang="zh-CN" altLang="en-US" sz="2000" kern="0" baseline="30000" dirty="0">
                <a:solidFill>
                  <a:srgbClr val="FF0000"/>
                </a:solidFill>
                <a:latin typeface="Times New Roman" panose="02020603050405020304" pitchFamily="18" charset="0"/>
                <a:sym typeface="Calibri" pitchFamily="34" charset="0"/>
              </a:rPr>
              <a:t>)</a:t>
            </a:r>
            <a:r>
              <a:rPr lang="zh-CN" altLang="en-US" sz="2000" kern="0" dirty="0">
                <a:solidFill>
                  <a:srgbClr val="FF0000"/>
                </a:solidFill>
                <a:latin typeface="Times New Roman" panose="02020603050405020304" pitchFamily="18" charset="0"/>
                <a:sym typeface="Calibri" pitchFamily="34" charset="0"/>
              </a:rPr>
              <a:t>∧</a:t>
            </a:r>
            <a:r>
              <a:rPr lang="en-US" altLang="zh-CN" sz="2000" i="1" kern="0" dirty="0">
                <a:solidFill>
                  <a:srgbClr val="FF0000"/>
                </a:solidFill>
                <a:latin typeface="Times New Roman" panose="02020603050405020304" pitchFamily="18" charset="0"/>
                <a:sym typeface="Calibri" pitchFamily="34" charset="0"/>
              </a:rPr>
              <a:t>A</a:t>
            </a:r>
            <a:r>
              <a:rPr lang="en-US" altLang="zh-CN" sz="2000" kern="0" dirty="0">
                <a:solidFill>
                  <a:srgbClr val="FF0000"/>
                </a:solidFill>
                <a:latin typeface="Times New Roman" panose="02020603050405020304" pitchFamily="18" charset="0"/>
                <a:sym typeface="Symbol" pitchFamily="18" charset="2"/>
              </a:rPr>
              <a:t></a:t>
            </a:r>
            <a:r>
              <a:rPr lang="en-US" altLang="zh-CN" sz="2000" kern="0" dirty="0">
                <a:solidFill>
                  <a:srgbClr val="FF0000"/>
                </a:solidFill>
                <a:latin typeface="Times New Roman" panose="02020603050405020304" pitchFamily="18" charset="0"/>
                <a:sym typeface="Calibri" pitchFamily="34" charset="0"/>
              </a:rPr>
              <a:t> </a:t>
            </a:r>
            <a:r>
              <a:rPr lang="en-US" altLang="zh-CN" sz="2000" i="1" kern="0" dirty="0">
                <a:solidFill>
                  <a:srgbClr val="FF0000"/>
                </a:solidFill>
                <a:latin typeface="Times New Roman" panose="02020603050405020304" pitchFamily="18" charset="0"/>
                <a:sym typeface="Calibri" pitchFamily="34" charset="0"/>
              </a:rPr>
              <a:t>W</a:t>
            </a:r>
            <a:r>
              <a:rPr lang="en-US" altLang="zh-CN" sz="2000" kern="0" dirty="0">
                <a:solidFill>
                  <a:srgbClr val="FF0000"/>
                </a:solidFill>
                <a:latin typeface="Times New Roman" panose="02020603050405020304" pitchFamily="18" charset="0"/>
                <a:sym typeface="Calibri" pitchFamily="34" charset="0"/>
              </a:rPr>
              <a:t>)}</a:t>
            </a:r>
            <a:r>
              <a:rPr lang="zh-CN" altLang="en-US" sz="2000" kern="0" dirty="0">
                <a:latin typeface="Times New Roman" panose="02020603050405020304" pitchFamily="18" charset="0"/>
                <a:sym typeface="Calibri" pitchFamily="34" charset="0"/>
              </a:rPr>
              <a:t>。</a:t>
            </a:r>
          </a:p>
          <a:p>
            <a:pPr marL="514350" indent="-514350">
              <a:buFont typeface="+mj-ea"/>
              <a:buAutoNum type="circleNumDbPlain" startAt="3"/>
            </a:pPr>
            <a:r>
              <a:rPr lang="en-US" altLang="zh-CN" sz="2000" kern="0" dirty="0">
                <a:latin typeface="Times New Roman" panose="02020603050405020304" pitchFamily="18" charset="0"/>
                <a:sym typeface="Calibri" pitchFamily="34" charset="0"/>
              </a:rPr>
              <a:t> </a:t>
            </a:r>
            <a:r>
              <a:rPr lang="en-US" altLang="zh-CN" sz="2000" i="1" kern="0" dirty="0">
                <a:latin typeface="Times New Roman" panose="02020603050405020304" pitchFamily="18" charset="0"/>
                <a:sym typeface="Calibri" pitchFamily="34" charset="0"/>
              </a:rPr>
              <a:t>X</a:t>
            </a:r>
            <a:r>
              <a:rPr lang="zh-CN" altLang="en-US" sz="2000" kern="0" baseline="30000" dirty="0">
                <a:latin typeface="Times New Roman" panose="02020603050405020304" pitchFamily="18" charset="0"/>
                <a:sym typeface="Calibri" pitchFamily="34" charset="0"/>
              </a:rPr>
              <a:t>(</a:t>
            </a:r>
            <a:r>
              <a:rPr lang="en-US" altLang="zh-CN" sz="2000" i="1" kern="0" baseline="30000" dirty="0">
                <a:latin typeface="Times New Roman" panose="02020603050405020304" pitchFamily="18" charset="0"/>
                <a:sym typeface="Calibri" pitchFamily="34" charset="0"/>
              </a:rPr>
              <a:t>i</a:t>
            </a:r>
            <a:r>
              <a:rPr lang="en-US" altLang="zh-CN" sz="2000" kern="0" baseline="30000" dirty="0">
                <a:latin typeface="Times New Roman" panose="02020603050405020304" pitchFamily="18" charset="0"/>
                <a:sym typeface="Calibri" pitchFamily="34" charset="0"/>
              </a:rPr>
              <a:t>+1</a:t>
            </a:r>
            <a:r>
              <a:rPr lang="zh-CN" altLang="en-US" sz="2000" kern="0" baseline="30000" dirty="0">
                <a:latin typeface="Times New Roman" panose="02020603050405020304" pitchFamily="18" charset="0"/>
                <a:sym typeface="Calibri" pitchFamily="34" charset="0"/>
              </a:rPr>
              <a:t>)</a:t>
            </a:r>
            <a:r>
              <a:rPr lang="en-US" altLang="zh-CN" sz="2000" kern="0" dirty="0">
                <a:latin typeface="Times New Roman" panose="02020603050405020304" pitchFamily="18" charset="0"/>
                <a:sym typeface="Calibri" pitchFamily="34" charset="0"/>
              </a:rPr>
              <a:t>=</a:t>
            </a:r>
            <a:r>
              <a:rPr lang="en-US" altLang="zh-CN" sz="2000" i="1" kern="0" dirty="0">
                <a:latin typeface="Times New Roman" panose="02020603050405020304" pitchFamily="18" charset="0"/>
                <a:sym typeface="Calibri" pitchFamily="34" charset="0"/>
              </a:rPr>
              <a:t>B</a:t>
            </a:r>
            <a:r>
              <a:rPr lang="en-US" altLang="zh-CN" sz="2000" kern="0" dirty="0">
                <a:latin typeface="Times New Roman" panose="02020603050405020304" pitchFamily="18" charset="0"/>
                <a:sym typeface="Calibri" pitchFamily="34" charset="0"/>
              </a:rPr>
              <a:t>∪</a:t>
            </a:r>
            <a:r>
              <a:rPr lang="en-US" altLang="zh-CN" sz="2000" i="1" kern="0" dirty="0">
                <a:latin typeface="Times New Roman" panose="02020603050405020304" pitchFamily="18" charset="0"/>
                <a:sym typeface="Calibri" pitchFamily="34" charset="0"/>
              </a:rPr>
              <a:t>X</a:t>
            </a:r>
            <a:r>
              <a:rPr lang="zh-CN" altLang="en-US" sz="2000" kern="0" baseline="30000" dirty="0">
                <a:latin typeface="Times New Roman" panose="02020603050405020304" pitchFamily="18" charset="0"/>
                <a:sym typeface="Calibri" pitchFamily="34" charset="0"/>
              </a:rPr>
              <a:t>(</a:t>
            </a:r>
            <a:r>
              <a:rPr lang="en-US" altLang="zh-CN" sz="2000" i="1" kern="0" baseline="30000" dirty="0" err="1">
                <a:latin typeface="Times New Roman" panose="02020603050405020304" pitchFamily="18" charset="0"/>
                <a:sym typeface="Calibri" pitchFamily="34" charset="0"/>
              </a:rPr>
              <a:t>i</a:t>
            </a:r>
            <a:r>
              <a:rPr lang="zh-CN" altLang="en-US" sz="2000" kern="0" baseline="30000" dirty="0">
                <a:latin typeface="Times New Roman" panose="02020603050405020304" pitchFamily="18" charset="0"/>
                <a:sym typeface="Calibri" pitchFamily="34" charset="0"/>
              </a:rPr>
              <a:t>) </a:t>
            </a:r>
            <a:r>
              <a:rPr lang="zh-CN" altLang="en-US" sz="2000" kern="0" dirty="0">
                <a:latin typeface="Times New Roman" panose="02020603050405020304" pitchFamily="18" charset="0"/>
                <a:sym typeface="Calibri" pitchFamily="34" charset="0"/>
              </a:rPr>
              <a:t>。</a:t>
            </a:r>
            <a:endParaRPr lang="zh-CN" altLang="en-US" sz="2000" kern="0" baseline="30000" dirty="0">
              <a:latin typeface="Times New Roman" panose="02020603050405020304" pitchFamily="18" charset="0"/>
              <a:sym typeface="Calibri" pitchFamily="34" charset="0"/>
            </a:endParaRPr>
          </a:p>
          <a:p>
            <a:pPr marL="514350" indent="-514350">
              <a:buFont typeface="+mj-ea"/>
              <a:buAutoNum type="circleNumDbPlain" startAt="3"/>
            </a:pPr>
            <a:r>
              <a:rPr lang="zh-CN" altLang="en-US" sz="2000" kern="0" dirty="0">
                <a:latin typeface="Times New Roman" panose="02020603050405020304" pitchFamily="18" charset="0"/>
                <a:sym typeface="Calibri" pitchFamily="34" charset="0"/>
              </a:rPr>
              <a:t>判断</a:t>
            </a:r>
            <a:r>
              <a:rPr lang="en-US" altLang="zh-CN" sz="2000" i="1" kern="0" dirty="0">
                <a:latin typeface="Times New Roman" panose="02020603050405020304" pitchFamily="18" charset="0"/>
                <a:sym typeface="Calibri" pitchFamily="34" charset="0"/>
              </a:rPr>
              <a:t>X</a:t>
            </a:r>
            <a:r>
              <a:rPr lang="zh-CN" altLang="en-US" sz="2000" kern="0" baseline="30000" dirty="0">
                <a:latin typeface="Times New Roman" panose="02020603050405020304" pitchFamily="18" charset="0"/>
                <a:sym typeface="Calibri" pitchFamily="34" charset="0"/>
              </a:rPr>
              <a:t>(</a:t>
            </a:r>
            <a:r>
              <a:rPr lang="en-US" altLang="zh-CN" sz="2000" i="1" kern="0" baseline="30000" dirty="0">
                <a:latin typeface="Times New Roman" panose="02020603050405020304" pitchFamily="18" charset="0"/>
                <a:sym typeface="Calibri" pitchFamily="34" charset="0"/>
              </a:rPr>
              <a:t>i</a:t>
            </a:r>
            <a:r>
              <a:rPr lang="en-US" altLang="zh-CN" sz="2000" kern="0" baseline="30000" dirty="0">
                <a:latin typeface="Times New Roman" panose="02020603050405020304" pitchFamily="18" charset="0"/>
                <a:sym typeface="Calibri" pitchFamily="34" charset="0"/>
              </a:rPr>
              <a:t>+1</a:t>
            </a:r>
            <a:r>
              <a:rPr lang="zh-CN" altLang="en-US" sz="2000" kern="0" baseline="30000" dirty="0">
                <a:latin typeface="Times New Roman" panose="02020603050405020304" pitchFamily="18" charset="0"/>
                <a:sym typeface="Calibri" pitchFamily="34" charset="0"/>
              </a:rPr>
              <a:t>)</a:t>
            </a:r>
            <a:r>
              <a:rPr lang="en-US" altLang="zh-CN" sz="2000" kern="0" dirty="0">
                <a:latin typeface="Times New Roman" panose="02020603050405020304" pitchFamily="18" charset="0"/>
                <a:sym typeface="Calibri" pitchFamily="34" charset="0"/>
              </a:rPr>
              <a:t>= </a:t>
            </a:r>
            <a:r>
              <a:rPr lang="en-US" altLang="zh-CN" sz="2000" i="1" kern="0" dirty="0">
                <a:latin typeface="Times New Roman" panose="02020603050405020304" pitchFamily="18" charset="0"/>
                <a:sym typeface="Calibri" pitchFamily="34" charset="0"/>
              </a:rPr>
              <a:t>X</a:t>
            </a:r>
            <a:r>
              <a:rPr lang="zh-CN" altLang="en-US" sz="2000" kern="0" baseline="30000" dirty="0">
                <a:latin typeface="Times New Roman" panose="02020603050405020304" pitchFamily="18" charset="0"/>
                <a:sym typeface="Calibri" pitchFamily="34" charset="0"/>
              </a:rPr>
              <a:t>(</a:t>
            </a:r>
            <a:r>
              <a:rPr lang="en-US" altLang="zh-CN" sz="2000" i="1" kern="0" baseline="30000" dirty="0" err="1">
                <a:latin typeface="Times New Roman" panose="02020603050405020304" pitchFamily="18" charset="0"/>
                <a:sym typeface="Calibri" pitchFamily="34" charset="0"/>
              </a:rPr>
              <a:t>i</a:t>
            </a:r>
            <a:r>
              <a:rPr lang="zh-CN" altLang="en-US" sz="2000" kern="0" baseline="30000" dirty="0">
                <a:latin typeface="Times New Roman" panose="02020603050405020304" pitchFamily="18" charset="0"/>
                <a:sym typeface="Calibri" pitchFamily="34" charset="0"/>
              </a:rPr>
              <a:t>)</a:t>
            </a:r>
            <a:r>
              <a:rPr lang="zh-CN" altLang="en-US" sz="2000" kern="0" dirty="0">
                <a:latin typeface="Times New Roman" panose="02020603050405020304" pitchFamily="18" charset="0"/>
                <a:sym typeface="Calibri" pitchFamily="34" charset="0"/>
              </a:rPr>
              <a:t> 。</a:t>
            </a:r>
          </a:p>
          <a:p>
            <a:pPr marL="514350" indent="-514350">
              <a:buFont typeface="+mj-ea"/>
              <a:buAutoNum type="circleNumDbPlain" startAt="3"/>
            </a:pPr>
            <a:r>
              <a:rPr lang="zh-CN" altLang="en-US" sz="2000" kern="0" dirty="0">
                <a:latin typeface="Times New Roman" panose="02020603050405020304" pitchFamily="18" charset="0"/>
                <a:sym typeface="Calibri" pitchFamily="34" charset="0"/>
              </a:rPr>
              <a:t>若</a:t>
            </a:r>
            <a:r>
              <a:rPr lang="en-US" altLang="zh-CN" sz="2000" i="1" kern="0" dirty="0">
                <a:latin typeface="Times New Roman" panose="02020603050405020304" pitchFamily="18" charset="0"/>
                <a:sym typeface="Calibri" pitchFamily="34" charset="0"/>
              </a:rPr>
              <a:t>X</a:t>
            </a:r>
            <a:r>
              <a:rPr lang="zh-CN" altLang="en-US" sz="2000" kern="0" baseline="30000" dirty="0">
                <a:latin typeface="Times New Roman" panose="02020603050405020304" pitchFamily="18" charset="0"/>
                <a:sym typeface="Calibri" pitchFamily="34" charset="0"/>
              </a:rPr>
              <a:t>(</a:t>
            </a:r>
            <a:r>
              <a:rPr lang="en-US" altLang="zh-CN" sz="2000" i="1" kern="0" baseline="30000" dirty="0">
                <a:latin typeface="Times New Roman" panose="02020603050405020304" pitchFamily="18" charset="0"/>
                <a:sym typeface="Calibri" pitchFamily="34" charset="0"/>
              </a:rPr>
              <a:t>i</a:t>
            </a:r>
            <a:r>
              <a:rPr lang="en-US" altLang="zh-CN" sz="2000" kern="0" baseline="30000" dirty="0">
                <a:latin typeface="Times New Roman" panose="02020603050405020304" pitchFamily="18" charset="0"/>
                <a:sym typeface="Calibri" pitchFamily="34" charset="0"/>
              </a:rPr>
              <a:t>+1</a:t>
            </a:r>
            <a:r>
              <a:rPr lang="zh-CN" altLang="en-US" sz="2000" kern="0" baseline="30000" dirty="0">
                <a:latin typeface="Times New Roman" panose="02020603050405020304" pitchFamily="18" charset="0"/>
                <a:sym typeface="Calibri" pitchFamily="34" charset="0"/>
              </a:rPr>
              <a:t>)</a:t>
            </a:r>
            <a:r>
              <a:rPr lang="zh-CN" altLang="en-US" sz="2000" kern="0" dirty="0">
                <a:latin typeface="Times New Roman" panose="02020603050405020304" pitchFamily="18" charset="0"/>
                <a:sym typeface="Calibri" pitchFamily="34" charset="0"/>
              </a:rPr>
              <a:t>与</a:t>
            </a:r>
            <a:r>
              <a:rPr lang="en-US" altLang="zh-CN" sz="2000" i="1" kern="0" dirty="0">
                <a:latin typeface="Times New Roman" panose="02020603050405020304" pitchFamily="18" charset="0"/>
                <a:sym typeface="Calibri" pitchFamily="34" charset="0"/>
              </a:rPr>
              <a:t>X</a:t>
            </a:r>
            <a:r>
              <a:rPr lang="zh-CN" altLang="en-US" sz="2000" kern="0" baseline="30000" dirty="0">
                <a:latin typeface="Times New Roman" panose="02020603050405020304" pitchFamily="18" charset="0"/>
                <a:sym typeface="Calibri" pitchFamily="34" charset="0"/>
              </a:rPr>
              <a:t>(</a:t>
            </a:r>
            <a:r>
              <a:rPr lang="en-US" altLang="zh-CN" sz="2000" i="1" kern="0" baseline="30000" dirty="0" err="1">
                <a:latin typeface="Times New Roman" panose="02020603050405020304" pitchFamily="18" charset="0"/>
                <a:sym typeface="Calibri" pitchFamily="34" charset="0"/>
              </a:rPr>
              <a:t>i</a:t>
            </a:r>
            <a:r>
              <a:rPr lang="zh-CN" altLang="en-US" sz="2000" kern="0" baseline="30000" dirty="0">
                <a:latin typeface="Times New Roman" panose="02020603050405020304" pitchFamily="18" charset="0"/>
                <a:sym typeface="Calibri" pitchFamily="34" charset="0"/>
              </a:rPr>
              <a:t>)</a:t>
            </a:r>
            <a:r>
              <a:rPr lang="zh-CN" altLang="en-US" sz="2000" kern="0" dirty="0">
                <a:latin typeface="Times New Roman" panose="02020603050405020304" pitchFamily="18" charset="0"/>
                <a:sym typeface="Calibri" pitchFamily="34" charset="0"/>
              </a:rPr>
              <a:t>相等或</a:t>
            </a:r>
            <a:r>
              <a:rPr lang="en-US" altLang="zh-CN" sz="2000" i="1" kern="0" dirty="0">
                <a:latin typeface="Times New Roman" panose="02020603050405020304" pitchFamily="18" charset="0"/>
                <a:sym typeface="Calibri" pitchFamily="34" charset="0"/>
              </a:rPr>
              <a:t>X</a:t>
            </a:r>
            <a:r>
              <a:rPr lang="zh-CN" altLang="en-US" sz="2000" kern="0" baseline="30000" dirty="0">
                <a:latin typeface="Times New Roman" panose="02020603050405020304" pitchFamily="18" charset="0"/>
                <a:sym typeface="Calibri" pitchFamily="34" charset="0"/>
              </a:rPr>
              <a:t>(</a:t>
            </a:r>
            <a:r>
              <a:rPr lang="en-US" altLang="zh-CN" sz="2000" i="1" kern="0" baseline="30000" dirty="0" err="1">
                <a:latin typeface="Times New Roman" panose="02020603050405020304" pitchFamily="18" charset="0"/>
                <a:sym typeface="Calibri" pitchFamily="34" charset="0"/>
              </a:rPr>
              <a:t>i</a:t>
            </a:r>
            <a:r>
              <a:rPr lang="zh-CN" altLang="en-US" sz="2000" kern="0" baseline="30000" dirty="0">
                <a:latin typeface="Times New Roman" panose="02020603050405020304" pitchFamily="18" charset="0"/>
                <a:sym typeface="Calibri" pitchFamily="34" charset="0"/>
              </a:rPr>
              <a:t>)</a:t>
            </a:r>
            <a:r>
              <a:rPr lang="en-US" altLang="zh-CN" sz="2000" kern="0" dirty="0">
                <a:latin typeface="Times New Roman" panose="02020603050405020304" pitchFamily="18" charset="0"/>
                <a:sym typeface="Calibri" pitchFamily="34" charset="0"/>
              </a:rPr>
              <a:t>=</a:t>
            </a:r>
            <a:r>
              <a:rPr lang="en-US" altLang="zh-CN" sz="2000" i="1" kern="0" dirty="0">
                <a:latin typeface="Times New Roman" panose="02020603050405020304" pitchFamily="18" charset="0"/>
                <a:sym typeface="Calibri" pitchFamily="34" charset="0"/>
              </a:rPr>
              <a:t>U</a:t>
            </a:r>
            <a:r>
              <a:rPr lang="en-US" altLang="zh-CN" sz="2000" kern="0" dirty="0">
                <a:latin typeface="Times New Roman" panose="02020603050405020304" pitchFamily="18" charset="0"/>
                <a:sym typeface="Calibri" pitchFamily="34" charset="0"/>
              </a:rPr>
              <a:t> </a:t>
            </a:r>
            <a:r>
              <a:rPr lang="zh-CN" altLang="en-US" sz="2000" kern="0" dirty="0">
                <a:latin typeface="Times New Roman" panose="02020603050405020304" pitchFamily="18" charset="0"/>
                <a:sym typeface="Calibri" pitchFamily="34" charset="0"/>
              </a:rPr>
              <a:t>，则</a:t>
            </a:r>
            <a:r>
              <a:rPr lang="en-US" altLang="zh-CN" sz="2000" i="1" kern="0" dirty="0">
                <a:latin typeface="Times New Roman" panose="02020603050405020304" pitchFamily="18" charset="0"/>
                <a:sym typeface="Calibri" pitchFamily="34" charset="0"/>
              </a:rPr>
              <a:t>X</a:t>
            </a:r>
            <a:r>
              <a:rPr lang="zh-CN" altLang="en-US" sz="2000" kern="0" baseline="30000" dirty="0">
                <a:latin typeface="Times New Roman" panose="02020603050405020304" pitchFamily="18" charset="0"/>
                <a:sym typeface="Calibri" pitchFamily="34" charset="0"/>
              </a:rPr>
              <a:t>(</a:t>
            </a:r>
            <a:r>
              <a:rPr lang="en-US" altLang="zh-CN" sz="2000" i="1" kern="0" baseline="30000" dirty="0" err="1">
                <a:latin typeface="Times New Roman" panose="02020603050405020304" pitchFamily="18" charset="0"/>
                <a:sym typeface="Calibri" pitchFamily="34" charset="0"/>
              </a:rPr>
              <a:t>i</a:t>
            </a:r>
            <a:r>
              <a:rPr lang="zh-CN" altLang="en-US" sz="2000" kern="0" baseline="30000" dirty="0">
                <a:latin typeface="Times New Roman" panose="02020603050405020304" pitchFamily="18" charset="0"/>
                <a:sym typeface="Calibri" pitchFamily="34" charset="0"/>
              </a:rPr>
              <a:t>)</a:t>
            </a:r>
            <a:r>
              <a:rPr lang="zh-CN" altLang="en-US" sz="2000" kern="0" dirty="0">
                <a:latin typeface="Times New Roman" panose="02020603050405020304" pitchFamily="18" charset="0"/>
                <a:sym typeface="Calibri" pitchFamily="34" charset="0"/>
              </a:rPr>
              <a:t>就是</a:t>
            </a:r>
            <a:r>
              <a:rPr lang="en-US" altLang="zh-CN" sz="2000" i="1" kern="0" dirty="0">
                <a:latin typeface="Times New Roman" panose="02020603050405020304" pitchFamily="18" charset="0"/>
                <a:sym typeface="Calibri" pitchFamily="34" charset="0"/>
              </a:rPr>
              <a:t>X</a:t>
            </a:r>
            <a:r>
              <a:rPr lang="en-US" altLang="zh-CN" sz="2000" i="1" kern="0" baseline="-25000" dirty="0">
                <a:latin typeface="Times New Roman" panose="02020603050405020304" pitchFamily="18" charset="0"/>
                <a:sym typeface="Calibri" pitchFamily="34" charset="0"/>
              </a:rPr>
              <a:t>F</a:t>
            </a:r>
            <a:r>
              <a:rPr lang="en-US" altLang="zh-CN" sz="2000" kern="0" baseline="30000" dirty="0">
                <a:latin typeface="Times New Roman" panose="02020603050405020304" pitchFamily="18" charset="0"/>
                <a:sym typeface="Calibri" pitchFamily="34" charset="0"/>
              </a:rPr>
              <a:t>+</a:t>
            </a:r>
            <a:r>
              <a:rPr lang="zh-CN" altLang="en-US" sz="2000" kern="0" dirty="0">
                <a:latin typeface="Times New Roman" panose="02020603050405020304" pitchFamily="18" charset="0"/>
                <a:sym typeface="Calibri" pitchFamily="34" charset="0"/>
              </a:rPr>
              <a:t>，</a:t>
            </a:r>
          </a:p>
          <a:p>
            <a:pPr marL="514350" indent="-514350">
              <a:buNone/>
            </a:pPr>
            <a:r>
              <a:rPr lang="en-US" altLang="zh-CN" sz="2000" kern="0" dirty="0">
                <a:latin typeface="Times New Roman" panose="02020603050405020304" pitchFamily="18" charset="0"/>
                <a:sym typeface="Calibri" pitchFamily="34" charset="0"/>
              </a:rPr>
              <a:t>	</a:t>
            </a:r>
            <a:r>
              <a:rPr lang="zh-CN" altLang="en-US" sz="2000" kern="0" dirty="0">
                <a:latin typeface="Times New Roman" panose="02020603050405020304" pitchFamily="18" charset="0"/>
                <a:sym typeface="Calibri" pitchFamily="34" charset="0"/>
              </a:rPr>
              <a:t>算法终止。</a:t>
            </a:r>
          </a:p>
          <a:p>
            <a:pPr marL="514350" indent="-514350">
              <a:buFont typeface="+mj-ea"/>
              <a:buAutoNum type="circleNumDbPlain" startAt="6"/>
            </a:pPr>
            <a:r>
              <a:rPr lang="zh-CN" altLang="en-US" sz="2000" kern="0" dirty="0">
                <a:latin typeface="Times New Roman" panose="02020603050405020304" pitchFamily="18" charset="0"/>
                <a:sym typeface="Calibri" pitchFamily="34" charset="0"/>
              </a:rPr>
              <a:t>若否，则</a:t>
            </a:r>
            <a:r>
              <a:rPr lang="en-US" altLang="zh-CN" sz="2000" i="1" kern="0" dirty="0" err="1">
                <a:latin typeface="Times New Roman" panose="02020603050405020304" pitchFamily="18" charset="0"/>
                <a:sym typeface="Calibri" pitchFamily="34" charset="0"/>
              </a:rPr>
              <a:t>i</a:t>
            </a:r>
            <a:r>
              <a:rPr lang="en-US" altLang="zh-CN" sz="2000" kern="0" dirty="0">
                <a:latin typeface="Times New Roman" panose="02020603050405020304" pitchFamily="18" charset="0"/>
                <a:sym typeface="Calibri" pitchFamily="34" charset="0"/>
              </a:rPr>
              <a:t>=</a:t>
            </a:r>
            <a:r>
              <a:rPr lang="en-US" altLang="zh-CN" sz="2000" i="1" kern="0" dirty="0" err="1">
                <a:latin typeface="Times New Roman" panose="02020603050405020304" pitchFamily="18" charset="0"/>
                <a:sym typeface="Calibri" pitchFamily="34" charset="0"/>
              </a:rPr>
              <a:t>i</a:t>
            </a:r>
            <a:r>
              <a:rPr lang="en-US" altLang="zh-CN" sz="2000" kern="0" dirty="0">
                <a:latin typeface="Times New Roman" panose="02020603050405020304" pitchFamily="18" charset="0"/>
                <a:sym typeface="Calibri" pitchFamily="34" charset="0"/>
              </a:rPr>
              <a:t>+</a:t>
            </a:r>
            <a:r>
              <a:rPr lang="zh-CN" altLang="en-US" sz="2000" kern="0" dirty="0">
                <a:latin typeface="Times New Roman" panose="02020603050405020304" pitchFamily="18" charset="0"/>
                <a:sym typeface="Calibri" pitchFamily="34" charset="0"/>
              </a:rPr>
              <a:t>1，返回第</a:t>
            </a:r>
            <a:r>
              <a:rPr lang="zh-CN" altLang="en-US" sz="2000" kern="0" dirty="0">
                <a:latin typeface="Times New Roman" panose="02020603050405020304" pitchFamily="18" charset="0"/>
              </a:rPr>
              <a:t>②</a:t>
            </a:r>
            <a:r>
              <a:rPr lang="zh-CN" altLang="en-US" sz="2000" kern="0" dirty="0">
                <a:latin typeface="Times New Roman" panose="02020603050405020304" pitchFamily="18" charset="0"/>
                <a:sym typeface="Calibri" pitchFamily="34" charset="0"/>
              </a:rPr>
              <a:t>步。</a:t>
            </a:r>
            <a:endParaRPr lang="zh-CN" altLang="en-US" sz="2000" kern="0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505341"/>
      </p:ext>
    </p:extLst>
  </p:cSld>
  <p:clrMapOvr>
    <a:masterClrMapping/>
  </p:clrMapOvr>
  <p:transition spd="slow" advTm="6100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984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500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800"/>
                                  </p:stCondLst>
                                  <p:iterate type="lt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6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grpId="0" nodeType="withEffect">
                                  <p:stCondLst>
                                    <p:cond delay="136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1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grpId="0" nodeType="withEffect">
                                  <p:stCondLst>
                                    <p:cond delay="15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nodeType="withEffect">
                                  <p:stCondLst>
                                    <p:cond delay="161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grpId="0" nodeType="withEffect">
                                  <p:stCondLst>
                                    <p:cond delay="17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1" fill="hold" nodeType="withEffect">
                                  <p:stCondLst>
                                    <p:cond delay="189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1" fill="hold" grpId="0" nodeType="withEffect">
                                  <p:stCondLst>
                                    <p:cond delay="206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1" fill="hold" nodeType="withEffect">
                                  <p:stCondLst>
                                    <p:cond delay="248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1" fill="hold" grpId="0" nodeType="withEffect">
                                  <p:stCondLst>
                                    <p:cond delay="26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281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1" fill="hold" nodeType="withEffect">
                                  <p:stCondLst>
                                    <p:cond delay="286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1" fill="hold" grpId="0" nodeType="withEffect">
                                  <p:stCondLst>
                                    <p:cond delay="307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1" fill="hold" nodeType="withEffect">
                                  <p:stCondLst>
                                    <p:cond delay="344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1" fill="hold" grpId="0" nodeType="withEffect">
                                  <p:stCondLst>
                                    <p:cond delay="356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1" fill="hold" nodeType="withEffect">
                                  <p:stCondLst>
                                    <p:cond delay="453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1" fill="hold" grpId="0" nodeType="withEffect">
                                  <p:stCondLst>
                                    <p:cond delay="474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1" fill="hold" nodeType="withEffect">
                                  <p:stCondLst>
                                    <p:cond delay="503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1" fill="hold" grpId="0" nodeType="withEffect">
                                  <p:stCondLst>
                                    <p:cond delay="520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nodeType="withEffect">
                                  <p:stCondLst>
                                    <p:cond delay="545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grpId="0" nodeType="withEffect">
                                  <p:stCondLst>
                                    <p:cond delay="564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nodeType="withEffect">
                                  <p:stCondLst>
                                    <p:cond delay="579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  <p:bldLst>
      <p:bldP spid="83" grpId="0"/>
      <p:bldP spid="31" grpId="0"/>
      <p:bldP spid="55" grpId="0" animBg="1"/>
      <p:bldP spid="56" grpId="0" animBg="1"/>
      <p:bldP spid="58" grpId="0" animBg="1"/>
      <p:bldP spid="59" grpId="0" animBg="1"/>
      <p:bldP spid="60" grpId="0" animBg="1"/>
      <p:bldP spid="64" grpId="0" animBg="1"/>
      <p:bldP spid="66" grpId="0" animBg="1"/>
      <p:bldP spid="67" grpId="0" animBg="1"/>
      <p:bldP spid="69" grpId="0" animBg="1"/>
      <p:bldP spid="82" grpId="0"/>
      <p:bldP spid="8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D3787158-0746-44DF-9D72-4662EDB92FE3}"/>
              </a:ext>
            </a:extLst>
          </p:cNvPr>
          <p:cNvSpPr txBox="1"/>
          <p:nvPr/>
        </p:nvSpPr>
        <p:spPr>
          <a:xfrm>
            <a:off x="407368" y="260649"/>
            <a:ext cx="10801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>
                <a:solidFill>
                  <a:srgbClr val="0071C1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6.3</a:t>
            </a:r>
            <a:endParaRPr lang="zh-CN" altLang="en-US" sz="3200" b="1" dirty="0">
              <a:solidFill>
                <a:srgbClr val="0071C1"/>
              </a:solidFill>
              <a:latin typeface="Times New Roman" panose="02020603050405020304" pitchFamily="18" charset="0"/>
              <a:ea typeface="华文行楷" panose="02010800040101010101" pitchFamily="2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247B475-AB97-426C-A652-6DD5C0406EF9}"/>
              </a:ext>
            </a:extLst>
          </p:cNvPr>
          <p:cNvSpPr txBox="1"/>
          <p:nvPr/>
        </p:nvSpPr>
        <p:spPr>
          <a:xfrm>
            <a:off x="1128018" y="251938"/>
            <a:ext cx="61921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数据依赖公理系统</a:t>
            </a:r>
          </a:p>
        </p:txBody>
      </p:sp>
      <p:sp>
        <p:nvSpPr>
          <p:cNvPr id="4" name="Text Box 1054">
            <a:extLst>
              <a:ext uri="{FF2B5EF4-FFF2-40B4-BE49-F238E27FC236}">
                <a16:creationId xmlns:a16="http://schemas.microsoft.com/office/drawing/2014/main" id="{197E9285-A4B2-4F83-ABF9-5D271384C4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52905" y="854135"/>
            <a:ext cx="9911647" cy="1015663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SzPct val="100000"/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SzPct val="10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buNone/>
            </a:pPr>
            <a:r>
              <a:rPr lang="en-US" altLang="zh-CN" sz="2000" dirty="0">
                <a:latin typeface="Times New Roman" panose="02020603050405020304" pitchFamily="18" charset="0"/>
                <a:sym typeface="Calibri" pitchFamily="34" charset="0"/>
              </a:rPr>
              <a:t>[</a:t>
            </a:r>
            <a:r>
              <a:rPr lang="zh-CN" altLang="en-US" sz="2000" dirty="0" smtClean="0">
                <a:solidFill>
                  <a:srgbClr val="0071C1"/>
                </a:solidFill>
                <a:latin typeface="Times New Roman" panose="02020603050405020304" pitchFamily="18" charset="0"/>
                <a:sym typeface="Calibri" pitchFamily="34" charset="0"/>
              </a:rPr>
              <a:t>例</a:t>
            </a:r>
            <a:r>
              <a:rPr lang="en-US" altLang="zh-CN" sz="2000" dirty="0" smtClean="0">
                <a:latin typeface="Times New Roman" panose="02020603050405020304" pitchFamily="18" charset="0"/>
                <a:sym typeface="Calibri" pitchFamily="34" charset="0"/>
              </a:rPr>
              <a:t>]  </a:t>
            </a:r>
            <a:r>
              <a:rPr lang="zh-CN" altLang="en-US" sz="2000" dirty="0">
                <a:latin typeface="Times New Roman" panose="02020603050405020304" pitchFamily="18" charset="0"/>
                <a:sym typeface="Calibri" pitchFamily="34" charset="0"/>
              </a:rPr>
              <a:t>已知关系模式</a:t>
            </a:r>
            <a:r>
              <a:rPr lang="en-US" altLang="zh-CN" sz="2000" i="1" dirty="0">
                <a:latin typeface="Times New Roman" panose="02020603050405020304" pitchFamily="18" charset="0"/>
                <a:sym typeface="Calibri" pitchFamily="34" charset="0"/>
              </a:rPr>
              <a:t>R</a:t>
            </a:r>
            <a:r>
              <a:rPr lang="en-US" altLang="zh-CN" sz="2000" dirty="0">
                <a:latin typeface="Times New Roman" panose="02020603050405020304" pitchFamily="18" charset="0"/>
                <a:sym typeface="Calibri" pitchFamily="34" charset="0"/>
              </a:rPr>
              <a:t>&lt;</a:t>
            </a:r>
            <a:r>
              <a:rPr lang="en-US" altLang="zh-CN" sz="2000" i="1" dirty="0">
                <a:latin typeface="Times New Roman" panose="02020603050405020304" pitchFamily="18" charset="0"/>
                <a:sym typeface="Calibri" pitchFamily="34" charset="0"/>
              </a:rPr>
              <a:t>U</a:t>
            </a:r>
            <a:r>
              <a:rPr lang="zh-CN" altLang="en-US" sz="2000" dirty="0">
                <a:latin typeface="Times New Roman" panose="02020603050405020304" pitchFamily="18" charset="0"/>
                <a:sym typeface="Calibri" pitchFamily="34" charset="0"/>
              </a:rPr>
              <a:t>, </a:t>
            </a:r>
            <a:r>
              <a:rPr lang="en-US" altLang="zh-CN" sz="2000" i="1" dirty="0">
                <a:latin typeface="Times New Roman" panose="02020603050405020304" pitchFamily="18" charset="0"/>
                <a:sym typeface="Calibri" pitchFamily="34" charset="0"/>
              </a:rPr>
              <a:t>F</a:t>
            </a:r>
            <a:r>
              <a:rPr lang="en-US" altLang="zh-CN" sz="2000" dirty="0">
                <a:latin typeface="Times New Roman" panose="02020603050405020304" pitchFamily="18" charset="0"/>
                <a:sym typeface="Calibri" pitchFamily="34" charset="0"/>
              </a:rPr>
              <a:t>&gt;</a:t>
            </a:r>
            <a:r>
              <a:rPr lang="zh-CN" altLang="en-US" sz="2000" dirty="0">
                <a:latin typeface="Times New Roman" panose="02020603050405020304" pitchFamily="18" charset="0"/>
                <a:sym typeface="Calibri" pitchFamily="34" charset="0"/>
              </a:rPr>
              <a:t>，</a:t>
            </a:r>
            <a:r>
              <a:rPr lang="zh-CN" altLang="en-US" sz="2000" dirty="0" smtClean="0">
                <a:latin typeface="Times New Roman" panose="02020603050405020304" pitchFamily="18" charset="0"/>
                <a:sym typeface="Calibri" pitchFamily="34" charset="0"/>
              </a:rPr>
              <a:t>其中</a:t>
            </a:r>
            <a:r>
              <a:rPr lang="en-US" altLang="zh-CN" sz="2000" i="1" dirty="0" smtClean="0">
                <a:latin typeface="Times New Roman" panose="02020603050405020304" pitchFamily="18" charset="0"/>
                <a:sym typeface="Calibri" pitchFamily="34" charset="0"/>
              </a:rPr>
              <a:t>U</a:t>
            </a:r>
            <a:r>
              <a:rPr lang="en-US" altLang="zh-CN" sz="2000" dirty="0">
                <a:latin typeface="Times New Roman" panose="02020603050405020304" pitchFamily="18" charset="0"/>
                <a:sym typeface="Calibri" pitchFamily="34" charset="0"/>
              </a:rPr>
              <a:t>={</a:t>
            </a:r>
            <a:r>
              <a:rPr lang="en-US" altLang="zh-CN" sz="2000" i="1" dirty="0">
                <a:latin typeface="Times New Roman" panose="02020603050405020304" pitchFamily="18" charset="0"/>
                <a:sym typeface="Calibri" pitchFamily="34" charset="0"/>
              </a:rPr>
              <a:t>A</a:t>
            </a:r>
            <a:r>
              <a:rPr lang="zh-CN" altLang="en-US" sz="2000" dirty="0">
                <a:latin typeface="Times New Roman" panose="02020603050405020304" pitchFamily="18" charset="0"/>
                <a:sym typeface="Calibri" pitchFamily="34" charset="0"/>
              </a:rPr>
              <a:t>, </a:t>
            </a:r>
            <a:r>
              <a:rPr lang="en-US" altLang="zh-CN" sz="2000" i="1" dirty="0">
                <a:latin typeface="Times New Roman" panose="02020603050405020304" pitchFamily="18" charset="0"/>
                <a:sym typeface="Calibri" pitchFamily="34" charset="0"/>
              </a:rPr>
              <a:t>B</a:t>
            </a:r>
            <a:r>
              <a:rPr lang="zh-CN" altLang="en-US" sz="2000" dirty="0">
                <a:latin typeface="Times New Roman" panose="02020603050405020304" pitchFamily="18" charset="0"/>
                <a:sym typeface="Calibri" pitchFamily="34" charset="0"/>
              </a:rPr>
              <a:t>, </a:t>
            </a:r>
            <a:r>
              <a:rPr lang="en-US" altLang="zh-CN" sz="2000" i="1" dirty="0">
                <a:latin typeface="Times New Roman" panose="02020603050405020304" pitchFamily="18" charset="0"/>
                <a:sym typeface="Calibri" pitchFamily="34" charset="0"/>
              </a:rPr>
              <a:t>C</a:t>
            </a:r>
            <a:r>
              <a:rPr lang="zh-CN" altLang="en-US" sz="2000" dirty="0">
                <a:latin typeface="Times New Roman" panose="02020603050405020304" pitchFamily="18" charset="0"/>
                <a:sym typeface="Calibri" pitchFamily="34" charset="0"/>
              </a:rPr>
              <a:t>, </a:t>
            </a:r>
            <a:r>
              <a:rPr lang="en-US" altLang="zh-CN" sz="2000" i="1" dirty="0">
                <a:latin typeface="Times New Roman" panose="02020603050405020304" pitchFamily="18" charset="0"/>
                <a:sym typeface="Calibri" pitchFamily="34" charset="0"/>
              </a:rPr>
              <a:t>D</a:t>
            </a:r>
            <a:r>
              <a:rPr lang="zh-CN" altLang="en-US" sz="2000" dirty="0">
                <a:latin typeface="Times New Roman" panose="02020603050405020304" pitchFamily="18" charset="0"/>
                <a:sym typeface="Calibri" pitchFamily="34" charset="0"/>
              </a:rPr>
              <a:t>, </a:t>
            </a:r>
            <a:r>
              <a:rPr lang="en-US" altLang="zh-CN" sz="2000" i="1" dirty="0">
                <a:latin typeface="Times New Roman" panose="02020603050405020304" pitchFamily="18" charset="0"/>
                <a:sym typeface="Calibri" pitchFamily="34" charset="0"/>
              </a:rPr>
              <a:t>E</a:t>
            </a:r>
            <a:r>
              <a:rPr lang="en-US" altLang="zh-CN" sz="2000" dirty="0">
                <a:latin typeface="Times New Roman" panose="02020603050405020304" pitchFamily="18" charset="0"/>
                <a:sym typeface="Calibri" pitchFamily="34" charset="0"/>
              </a:rPr>
              <a:t>}</a:t>
            </a:r>
            <a:r>
              <a:rPr lang="zh-CN" altLang="en-US" sz="2000" dirty="0" smtClean="0">
                <a:latin typeface="Times New Roman" panose="02020603050405020304" pitchFamily="18" charset="0"/>
                <a:sym typeface="Calibri" pitchFamily="34" charset="0"/>
              </a:rPr>
              <a:t>；</a:t>
            </a:r>
            <a:r>
              <a:rPr lang="en-US" altLang="zh-CN" sz="2000" i="1" dirty="0" smtClean="0">
                <a:latin typeface="Times New Roman" panose="02020603050405020304" pitchFamily="18" charset="0"/>
                <a:sym typeface="Calibri" pitchFamily="34" charset="0"/>
              </a:rPr>
              <a:t>F</a:t>
            </a:r>
            <a:r>
              <a:rPr lang="en-US" altLang="zh-CN" sz="2000" dirty="0">
                <a:latin typeface="Times New Roman" panose="02020603050405020304" pitchFamily="18" charset="0"/>
                <a:sym typeface="Calibri" pitchFamily="34" charset="0"/>
              </a:rPr>
              <a:t>={</a:t>
            </a:r>
            <a:r>
              <a:rPr lang="en-US" altLang="zh-CN" sz="2000" i="1" dirty="0">
                <a:latin typeface="Times New Roman" panose="02020603050405020304" pitchFamily="18" charset="0"/>
                <a:sym typeface="Calibri" pitchFamily="34" charset="0"/>
              </a:rPr>
              <a:t>AB</a:t>
            </a:r>
            <a:r>
              <a:rPr lang="en-US" altLang="zh-CN" sz="2000" dirty="0">
                <a:latin typeface="Times New Roman" panose="02020603050405020304" pitchFamily="18" charset="0"/>
                <a:sym typeface="Calibri" pitchFamily="34" charset="0"/>
              </a:rPr>
              <a:t>→</a:t>
            </a:r>
            <a:r>
              <a:rPr lang="en-US" altLang="zh-CN" sz="2000" i="1" dirty="0">
                <a:latin typeface="Times New Roman" panose="02020603050405020304" pitchFamily="18" charset="0"/>
                <a:sym typeface="Calibri" pitchFamily="34" charset="0"/>
              </a:rPr>
              <a:t>C</a:t>
            </a:r>
            <a:r>
              <a:rPr lang="zh-CN" altLang="en-US" sz="2000" dirty="0">
                <a:latin typeface="Times New Roman" panose="02020603050405020304" pitchFamily="18" charset="0"/>
                <a:sym typeface="Calibri" pitchFamily="34" charset="0"/>
              </a:rPr>
              <a:t>, </a:t>
            </a:r>
            <a:r>
              <a:rPr lang="en-US" altLang="zh-CN" sz="2000" i="1" dirty="0">
                <a:latin typeface="Times New Roman" panose="02020603050405020304" pitchFamily="18" charset="0"/>
                <a:sym typeface="Calibri" pitchFamily="34" charset="0"/>
              </a:rPr>
              <a:t>B</a:t>
            </a:r>
            <a:r>
              <a:rPr lang="en-US" altLang="zh-CN" sz="2000" dirty="0">
                <a:latin typeface="Times New Roman" panose="02020603050405020304" pitchFamily="18" charset="0"/>
                <a:sym typeface="Calibri" pitchFamily="34" charset="0"/>
              </a:rPr>
              <a:t>→</a:t>
            </a:r>
            <a:r>
              <a:rPr lang="en-US" altLang="zh-CN" sz="2000" i="1" dirty="0">
                <a:latin typeface="Times New Roman" panose="02020603050405020304" pitchFamily="18" charset="0"/>
                <a:sym typeface="Calibri" pitchFamily="34" charset="0"/>
              </a:rPr>
              <a:t>D</a:t>
            </a:r>
            <a:r>
              <a:rPr lang="zh-CN" altLang="en-US" sz="2000" dirty="0">
                <a:latin typeface="Times New Roman" panose="02020603050405020304" pitchFamily="18" charset="0"/>
                <a:sym typeface="Calibri" pitchFamily="34" charset="0"/>
              </a:rPr>
              <a:t>, </a:t>
            </a:r>
            <a:r>
              <a:rPr lang="en-US" altLang="zh-CN" sz="2000" i="1" dirty="0">
                <a:latin typeface="Times New Roman" panose="02020603050405020304" pitchFamily="18" charset="0"/>
                <a:sym typeface="Calibri" pitchFamily="34" charset="0"/>
              </a:rPr>
              <a:t>C</a:t>
            </a:r>
            <a:r>
              <a:rPr lang="en-US" altLang="zh-CN" sz="2000" dirty="0">
                <a:latin typeface="Times New Roman" panose="02020603050405020304" pitchFamily="18" charset="0"/>
                <a:sym typeface="Calibri" pitchFamily="34" charset="0"/>
              </a:rPr>
              <a:t>→</a:t>
            </a:r>
            <a:r>
              <a:rPr lang="en-US" altLang="zh-CN" sz="2000" i="1" dirty="0">
                <a:latin typeface="Times New Roman" panose="02020603050405020304" pitchFamily="18" charset="0"/>
                <a:sym typeface="Calibri" pitchFamily="34" charset="0"/>
              </a:rPr>
              <a:t>E</a:t>
            </a:r>
            <a:r>
              <a:rPr lang="zh-CN" altLang="en-US" sz="2000" dirty="0">
                <a:latin typeface="Times New Roman" panose="02020603050405020304" pitchFamily="18" charset="0"/>
                <a:sym typeface="Calibri" pitchFamily="34" charset="0"/>
              </a:rPr>
              <a:t>, </a:t>
            </a:r>
            <a:r>
              <a:rPr lang="en-US" altLang="zh-CN" sz="2000" i="1" dirty="0">
                <a:latin typeface="Times New Roman" panose="02020603050405020304" pitchFamily="18" charset="0"/>
                <a:sym typeface="Calibri" pitchFamily="34" charset="0"/>
              </a:rPr>
              <a:t>EC</a:t>
            </a:r>
            <a:r>
              <a:rPr lang="en-US" altLang="zh-CN" sz="2000" dirty="0">
                <a:latin typeface="Times New Roman" panose="02020603050405020304" pitchFamily="18" charset="0"/>
                <a:sym typeface="Calibri" pitchFamily="34" charset="0"/>
              </a:rPr>
              <a:t>→</a:t>
            </a:r>
            <a:r>
              <a:rPr lang="en-US" altLang="zh-CN" sz="2000" i="1" dirty="0">
                <a:latin typeface="Times New Roman" panose="02020603050405020304" pitchFamily="18" charset="0"/>
                <a:sym typeface="Calibri" pitchFamily="34" charset="0"/>
              </a:rPr>
              <a:t>B</a:t>
            </a:r>
            <a:r>
              <a:rPr lang="zh-CN" altLang="en-US" sz="2000" dirty="0">
                <a:latin typeface="Times New Roman" panose="02020603050405020304" pitchFamily="18" charset="0"/>
                <a:sym typeface="Calibri" pitchFamily="34" charset="0"/>
              </a:rPr>
              <a:t>, </a:t>
            </a:r>
            <a:r>
              <a:rPr lang="en-US" altLang="zh-CN" sz="2000" i="1" dirty="0">
                <a:latin typeface="Times New Roman" panose="02020603050405020304" pitchFamily="18" charset="0"/>
                <a:sym typeface="Calibri" pitchFamily="34" charset="0"/>
              </a:rPr>
              <a:t>AC</a:t>
            </a:r>
            <a:r>
              <a:rPr lang="en-US" altLang="zh-CN" sz="2000" dirty="0">
                <a:latin typeface="Times New Roman" panose="02020603050405020304" pitchFamily="18" charset="0"/>
                <a:sym typeface="Calibri" pitchFamily="34" charset="0"/>
              </a:rPr>
              <a:t>→</a:t>
            </a:r>
            <a:r>
              <a:rPr lang="en-US" altLang="zh-CN" sz="2000" i="1" dirty="0">
                <a:latin typeface="Times New Roman" panose="02020603050405020304" pitchFamily="18" charset="0"/>
                <a:sym typeface="Calibri" pitchFamily="34" charset="0"/>
              </a:rPr>
              <a:t>B</a:t>
            </a:r>
            <a:r>
              <a:rPr lang="en-US" altLang="zh-CN" sz="2000" dirty="0">
                <a:latin typeface="Times New Roman" panose="02020603050405020304" pitchFamily="18" charset="0"/>
                <a:sym typeface="Calibri" pitchFamily="34" charset="0"/>
              </a:rPr>
              <a:t>}</a:t>
            </a:r>
            <a:r>
              <a:rPr lang="zh-CN" altLang="en-US" sz="2000" dirty="0" smtClean="0">
                <a:latin typeface="Times New Roman" panose="02020603050405020304" pitchFamily="18" charset="0"/>
                <a:sym typeface="Calibri" pitchFamily="34" charset="0"/>
              </a:rPr>
              <a:t>。求</a:t>
            </a:r>
            <a:r>
              <a:rPr lang="zh-CN" altLang="en-US" sz="2000" dirty="0">
                <a:latin typeface="Times New Roman" panose="02020603050405020304" pitchFamily="18" charset="0"/>
                <a:sym typeface="Calibri" pitchFamily="34" charset="0"/>
              </a:rPr>
              <a:t>(</a:t>
            </a:r>
            <a:r>
              <a:rPr lang="en-US" altLang="zh-CN" sz="2000" i="1" dirty="0">
                <a:latin typeface="Times New Roman" panose="02020603050405020304" pitchFamily="18" charset="0"/>
                <a:sym typeface="Calibri" pitchFamily="34" charset="0"/>
              </a:rPr>
              <a:t>AB</a:t>
            </a:r>
            <a:r>
              <a:rPr lang="zh-CN" altLang="en-US" sz="2000" dirty="0">
                <a:latin typeface="Times New Roman" panose="02020603050405020304" pitchFamily="18" charset="0"/>
                <a:sym typeface="Calibri" pitchFamily="34" charset="0"/>
              </a:rPr>
              <a:t>)</a:t>
            </a:r>
            <a:r>
              <a:rPr lang="en-US" altLang="zh-CN" sz="2000" baseline="-25000" dirty="0">
                <a:latin typeface="Times New Roman" panose="02020603050405020304" pitchFamily="18" charset="0"/>
                <a:sym typeface="Calibri" pitchFamily="34" charset="0"/>
              </a:rPr>
              <a:t>F</a:t>
            </a:r>
            <a:r>
              <a:rPr lang="en-US" altLang="zh-CN" sz="2000" baseline="30000" dirty="0">
                <a:latin typeface="Times New Roman" panose="02020603050405020304" pitchFamily="18" charset="0"/>
                <a:sym typeface="Calibri" pitchFamily="34" charset="0"/>
              </a:rPr>
              <a:t>+</a:t>
            </a:r>
            <a:r>
              <a:rPr lang="en-US" altLang="zh-CN" sz="2000" dirty="0">
                <a:latin typeface="Times New Roman" panose="02020603050405020304" pitchFamily="18" charset="0"/>
                <a:sym typeface="Calibri" pitchFamily="34" charset="0"/>
              </a:rPr>
              <a:t> </a:t>
            </a:r>
            <a:r>
              <a:rPr lang="zh-CN" altLang="en-US" sz="2000" dirty="0">
                <a:latin typeface="Times New Roman" panose="02020603050405020304" pitchFamily="18" charset="0"/>
                <a:sym typeface="Calibri" pitchFamily="34" charset="0"/>
              </a:rPr>
              <a:t>。</a:t>
            </a:r>
          </a:p>
        </p:txBody>
      </p:sp>
      <p:grpSp>
        <p:nvGrpSpPr>
          <p:cNvPr id="32" name="组合 31"/>
          <p:cNvGrpSpPr/>
          <p:nvPr/>
        </p:nvGrpSpPr>
        <p:grpSpPr>
          <a:xfrm>
            <a:off x="8501982" y="1700808"/>
            <a:ext cx="2987415" cy="4617804"/>
            <a:chOff x="8328248" y="1628800"/>
            <a:chExt cx="2987415" cy="4617804"/>
          </a:xfrm>
        </p:grpSpPr>
        <p:pic>
          <p:nvPicPr>
            <p:cNvPr id="30" name="图片 2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328248" y="1628800"/>
              <a:ext cx="2987415" cy="4109346"/>
            </a:xfrm>
            <a:prstGeom prst="rect">
              <a:avLst/>
            </a:prstGeom>
          </p:spPr>
        </p:pic>
        <p:sp>
          <p:nvSpPr>
            <p:cNvPr id="31" name="文本框 30"/>
            <p:cNvSpPr txBox="1"/>
            <p:nvPr/>
          </p:nvSpPr>
          <p:spPr>
            <a:xfrm>
              <a:off x="8760296" y="5877272"/>
              <a:ext cx="10081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 smtClean="0">
                  <a:solidFill>
                    <a:srgbClr val="FF0000"/>
                  </a:solidFill>
                  <a:latin typeface="Times New Roman" panose="02020603050405020304" pitchFamily="18" charset="0"/>
                  <a:ea typeface="+mn-ea"/>
                </a:rPr>
                <a:t>算法</a:t>
              </a:r>
              <a:r>
                <a:rPr lang="en-US" altLang="zh-CN" b="1" dirty="0" smtClean="0">
                  <a:solidFill>
                    <a:srgbClr val="FF0000"/>
                  </a:solidFill>
                  <a:latin typeface="Times New Roman" panose="02020603050405020304" pitchFamily="18" charset="0"/>
                  <a:ea typeface="+mn-ea"/>
                </a:rPr>
                <a:t>6.1</a:t>
              </a:r>
              <a:endParaRPr lang="zh-CN" altLang="en-US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</a:endParaRPr>
            </a:p>
          </p:txBody>
        </p:sp>
      </p:grpSp>
      <p:sp>
        <p:nvSpPr>
          <p:cNvPr id="35" name="Text Box 1054">
            <a:extLst>
              <a:ext uri="{FF2B5EF4-FFF2-40B4-BE49-F238E27FC236}">
                <a16:creationId xmlns:a16="http://schemas.microsoft.com/office/drawing/2014/main" id="{197E9285-A4B2-4F83-ABF9-5D271384C4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9367" y="2036953"/>
            <a:ext cx="7319359" cy="3877985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SzPct val="100000"/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SzPct val="10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lvl="1" indent="0">
              <a:lnSpc>
                <a:spcPct val="120000"/>
              </a:lnSpc>
              <a:spcBef>
                <a:spcPts val="600"/>
              </a:spcBef>
              <a:buNone/>
            </a:pPr>
            <a:r>
              <a:rPr lang="zh-CN" altLang="en-US" sz="2000" dirty="0" smtClean="0">
                <a:solidFill>
                  <a:srgbClr val="0071C1"/>
                </a:solidFill>
                <a:latin typeface="Times New Roman" panose="02020603050405020304" pitchFamily="18" charset="0"/>
                <a:sym typeface="Calibri" pitchFamily="34" charset="0"/>
              </a:rPr>
              <a:t>求解过程</a:t>
            </a:r>
            <a:r>
              <a:rPr lang="zh-CN" altLang="en-US" sz="2000" dirty="0" smtClean="0">
                <a:latin typeface="Times New Roman" panose="02020603050405020304" pitchFamily="18" charset="0"/>
                <a:sym typeface="Calibri" pitchFamily="34" charset="0"/>
              </a:rPr>
              <a:t>如下：</a:t>
            </a:r>
            <a:endParaRPr lang="en-US" altLang="zh-CN" sz="2000" dirty="0" smtClean="0">
              <a:latin typeface="Times New Roman" panose="02020603050405020304" pitchFamily="18" charset="0"/>
              <a:sym typeface="Calibri" pitchFamily="34" charset="0"/>
            </a:endParaRPr>
          </a:p>
          <a:p>
            <a:pPr marL="857250" lvl="3" indent="-342900">
              <a:lnSpc>
                <a:spcPct val="120000"/>
              </a:lnSpc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zh-CN" altLang="en-US" dirty="0" smtClean="0">
                <a:latin typeface="Times New Roman" panose="02020603050405020304" pitchFamily="18" charset="0"/>
                <a:sym typeface="Calibri" pitchFamily="34" charset="0"/>
              </a:rPr>
              <a:t>设</a:t>
            </a:r>
            <a:r>
              <a:rPr lang="en-US" altLang="zh-CN" i="1" dirty="0">
                <a:latin typeface="Times New Roman" panose="02020603050405020304" pitchFamily="18" charset="0"/>
                <a:sym typeface="Calibri" pitchFamily="34" charset="0"/>
              </a:rPr>
              <a:t>X</a:t>
            </a:r>
            <a:r>
              <a:rPr lang="zh-CN" altLang="en-US" baseline="30000" dirty="0">
                <a:latin typeface="Times New Roman" panose="02020603050405020304" pitchFamily="18" charset="0"/>
                <a:sym typeface="Calibri" pitchFamily="34" charset="0"/>
              </a:rPr>
              <a:t>(</a:t>
            </a:r>
            <a:r>
              <a:rPr lang="en-US" altLang="zh-CN" baseline="30000" dirty="0">
                <a:latin typeface="Times New Roman" panose="02020603050405020304" pitchFamily="18" charset="0"/>
                <a:sym typeface="Calibri" pitchFamily="34" charset="0"/>
              </a:rPr>
              <a:t>0</a:t>
            </a:r>
            <a:r>
              <a:rPr lang="zh-CN" altLang="en-US" baseline="30000" dirty="0">
                <a:latin typeface="Times New Roman" panose="02020603050405020304" pitchFamily="18" charset="0"/>
                <a:sym typeface="Calibri" pitchFamily="34" charset="0"/>
              </a:rPr>
              <a:t>)</a:t>
            </a:r>
            <a:r>
              <a:rPr lang="en-US" altLang="zh-CN" dirty="0">
                <a:latin typeface="Times New Roman" panose="02020603050405020304" pitchFamily="18" charset="0"/>
                <a:sym typeface="Calibri" pitchFamily="34" charset="0"/>
              </a:rPr>
              <a:t>=</a:t>
            </a:r>
            <a:r>
              <a:rPr lang="en-US" altLang="zh-CN" i="1" dirty="0">
                <a:latin typeface="Times New Roman" panose="02020603050405020304" pitchFamily="18" charset="0"/>
                <a:sym typeface="Calibri" pitchFamily="34" charset="0"/>
              </a:rPr>
              <a:t>AB</a:t>
            </a:r>
            <a:r>
              <a:rPr lang="zh-CN" altLang="en-US" dirty="0">
                <a:latin typeface="Times New Roman" panose="02020603050405020304" pitchFamily="18" charset="0"/>
                <a:sym typeface="Calibri" pitchFamily="34" charset="0"/>
              </a:rPr>
              <a:t>。</a:t>
            </a:r>
            <a:endParaRPr lang="en-US" altLang="zh-CN" dirty="0">
              <a:latin typeface="Times New Roman" panose="02020603050405020304" pitchFamily="18" charset="0"/>
              <a:sym typeface="Calibri" pitchFamily="34" charset="0"/>
            </a:endParaRPr>
          </a:p>
          <a:p>
            <a:pPr marL="857250" lvl="3" indent="-342900">
              <a:lnSpc>
                <a:spcPct val="120000"/>
              </a:lnSpc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zh-CN" altLang="en-US" dirty="0">
                <a:latin typeface="Times New Roman" panose="02020603050405020304" pitchFamily="18" charset="0"/>
                <a:sym typeface="Calibri" pitchFamily="34" charset="0"/>
              </a:rPr>
              <a:t>计算</a:t>
            </a:r>
            <a:r>
              <a:rPr lang="en-US" altLang="zh-CN" i="1" dirty="0">
                <a:latin typeface="Times New Roman" panose="02020603050405020304" pitchFamily="18" charset="0"/>
                <a:sym typeface="Calibri" pitchFamily="34" charset="0"/>
              </a:rPr>
              <a:t>X</a:t>
            </a:r>
            <a:r>
              <a:rPr lang="zh-CN" altLang="en-US" baseline="30000" dirty="0">
                <a:latin typeface="Times New Roman" panose="02020603050405020304" pitchFamily="18" charset="0"/>
                <a:sym typeface="Calibri" pitchFamily="34" charset="0"/>
              </a:rPr>
              <a:t>(</a:t>
            </a:r>
            <a:r>
              <a:rPr lang="en-US" altLang="zh-CN" baseline="30000" dirty="0">
                <a:latin typeface="Times New Roman" panose="02020603050405020304" pitchFamily="18" charset="0"/>
                <a:sym typeface="Calibri" pitchFamily="34" charset="0"/>
              </a:rPr>
              <a:t>1</a:t>
            </a:r>
            <a:r>
              <a:rPr lang="zh-CN" altLang="en-US" baseline="30000" dirty="0">
                <a:latin typeface="Times New Roman" panose="02020603050405020304" pitchFamily="18" charset="0"/>
                <a:sym typeface="Calibri" pitchFamily="34" charset="0"/>
              </a:rPr>
              <a:t>)</a:t>
            </a:r>
            <a:r>
              <a:rPr lang="zh-CN" altLang="en-US" dirty="0">
                <a:latin typeface="Times New Roman" panose="02020603050405020304" pitchFamily="18" charset="0"/>
                <a:sym typeface="Calibri" pitchFamily="34" charset="0"/>
              </a:rPr>
              <a:t>：逐一的扫描</a:t>
            </a:r>
            <a:r>
              <a:rPr lang="en-US" altLang="zh-CN" i="1" dirty="0">
                <a:latin typeface="Times New Roman" panose="02020603050405020304" pitchFamily="18" charset="0"/>
                <a:sym typeface="Calibri" pitchFamily="34" charset="0"/>
              </a:rPr>
              <a:t>F</a:t>
            </a:r>
            <a:r>
              <a:rPr lang="zh-CN" altLang="en-US" dirty="0">
                <a:latin typeface="Times New Roman" panose="02020603050405020304" pitchFamily="18" charset="0"/>
                <a:sym typeface="Calibri" pitchFamily="34" charset="0"/>
              </a:rPr>
              <a:t>集合中各个函数依赖，找</a:t>
            </a:r>
            <a:r>
              <a:rPr lang="zh-CN" altLang="en-US" dirty="0" smtClean="0">
                <a:latin typeface="Times New Roman" panose="02020603050405020304" pitchFamily="18" charset="0"/>
                <a:sym typeface="Calibri" pitchFamily="34" charset="0"/>
              </a:rPr>
              <a:t>左部为</a:t>
            </a:r>
            <a:r>
              <a:rPr lang="en-US" altLang="zh-CN" i="1" dirty="0" smtClean="0">
                <a:latin typeface="Times New Roman" panose="02020603050405020304" pitchFamily="18" charset="0"/>
                <a:sym typeface="Calibri" pitchFamily="34" charset="0"/>
              </a:rPr>
              <a:t>A</a:t>
            </a:r>
            <a:r>
              <a:rPr lang="zh-CN" altLang="en-US" dirty="0" smtClean="0">
                <a:latin typeface="Times New Roman" panose="02020603050405020304" pitchFamily="18" charset="0"/>
                <a:sym typeface="Calibri" pitchFamily="34" charset="0"/>
              </a:rPr>
              <a:t>、</a:t>
            </a:r>
            <a:r>
              <a:rPr lang="en-US" altLang="zh-CN" i="1" dirty="0" smtClean="0">
                <a:latin typeface="Times New Roman" panose="02020603050405020304" pitchFamily="18" charset="0"/>
                <a:sym typeface="Calibri" pitchFamily="34" charset="0"/>
              </a:rPr>
              <a:t>B</a:t>
            </a:r>
            <a:r>
              <a:rPr lang="zh-CN" altLang="en-US" dirty="0" smtClean="0">
                <a:latin typeface="Times New Roman" panose="02020603050405020304" pitchFamily="18" charset="0"/>
                <a:sym typeface="Calibri" pitchFamily="34" charset="0"/>
              </a:rPr>
              <a:t>或</a:t>
            </a:r>
            <a:r>
              <a:rPr lang="en-US" altLang="zh-CN" i="1" dirty="0" smtClean="0">
                <a:latin typeface="Times New Roman" panose="02020603050405020304" pitchFamily="18" charset="0"/>
                <a:sym typeface="Calibri" pitchFamily="34" charset="0"/>
              </a:rPr>
              <a:t>AB</a:t>
            </a:r>
            <a:r>
              <a:rPr lang="zh-CN" altLang="en-US" dirty="0" smtClean="0">
                <a:latin typeface="Times New Roman" panose="02020603050405020304" pitchFamily="18" charset="0"/>
                <a:sym typeface="Calibri" pitchFamily="34" charset="0"/>
              </a:rPr>
              <a:t>的函数依赖。得到两个：</a:t>
            </a:r>
            <a:r>
              <a:rPr lang="en-US" altLang="zh-CN" i="1" dirty="0" smtClean="0">
                <a:latin typeface="Times New Roman" panose="02020603050405020304" pitchFamily="18" charset="0"/>
                <a:sym typeface="Calibri" pitchFamily="34" charset="0"/>
              </a:rPr>
              <a:t>AB</a:t>
            </a:r>
            <a:r>
              <a:rPr lang="en-US" altLang="zh-CN" dirty="0" smtClean="0">
                <a:latin typeface="Times New Roman" panose="02020603050405020304" pitchFamily="18" charset="0"/>
                <a:sym typeface="Calibri" pitchFamily="34" charset="0"/>
              </a:rPr>
              <a:t>→</a:t>
            </a:r>
            <a:r>
              <a:rPr lang="en-US" altLang="zh-CN" i="1" dirty="0" smtClean="0">
                <a:latin typeface="Times New Roman" panose="02020603050405020304" pitchFamily="18" charset="0"/>
                <a:sym typeface="Calibri" pitchFamily="34" charset="0"/>
              </a:rPr>
              <a:t>C</a:t>
            </a:r>
            <a:r>
              <a:rPr lang="zh-CN" altLang="en-US" dirty="0" smtClean="0">
                <a:latin typeface="Times New Roman" panose="02020603050405020304" pitchFamily="18" charset="0"/>
                <a:sym typeface="Calibri" pitchFamily="34" charset="0"/>
              </a:rPr>
              <a:t>，</a:t>
            </a:r>
            <a:r>
              <a:rPr lang="en-US" altLang="zh-CN" i="1" dirty="0" smtClean="0">
                <a:latin typeface="Times New Roman" panose="02020603050405020304" pitchFamily="18" charset="0"/>
                <a:sym typeface="Calibri" pitchFamily="34" charset="0"/>
              </a:rPr>
              <a:t>B</a:t>
            </a:r>
            <a:r>
              <a:rPr lang="en-US" altLang="zh-CN" dirty="0" smtClean="0">
                <a:latin typeface="Times New Roman" panose="02020603050405020304" pitchFamily="18" charset="0"/>
                <a:sym typeface="Calibri" pitchFamily="34" charset="0"/>
              </a:rPr>
              <a:t>→</a:t>
            </a:r>
            <a:r>
              <a:rPr lang="en-US" altLang="zh-CN" i="1" dirty="0" smtClean="0">
                <a:latin typeface="Times New Roman" panose="02020603050405020304" pitchFamily="18" charset="0"/>
                <a:sym typeface="Calibri" pitchFamily="34" charset="0"/>
              </a:rPr>
              <a:t>D</a:t>
            </a:r>
            <a:r>
              <a:rPr lang="zh-CN" altLang="en-US" dirty="0" smtClean="0">
                <a:latin typeface="Times New Roman" panose="02020603050405020304" pitchFamily="18" charset="0"/>
                <a:sym typeface="Calibri" pitchFamily="34" charset="0"/>
              </a:rPr>
              <a:t>。</a:t>
            </a:r>
            <a:endParaRPr lang="en-US" altLang="zh-CN" dirty="0" smtClean="0">
              <a:latin typeface="Times New Roman" panose="02020603050405020304" pitchFamily="18" charset="0"/>
              <a:sym typeface="Calibri" pitchFamily="34" charset="0"/>
            </a:endParaRPr>
          </a:p>
          <a:p>
            <a:pPr marL="514350" lvl="3" indent="0">
              <a:lnSpc>
                <a:spcPct val="120000"/>
              </a:lnSpc>
              <a:spcBef>
                <a:spcPts val="600"/>
              </a:spcBef>
              <a:buNone/>
            </a:pPr>
            <a:r>
              <a:rPr lang="zh-CN" altLang="en-US" dirty="0" smtClean="0">
                <a:latin typeface="Times New Roman" panose="02020603050405020304" pitchFamily="18" charset="0"/>
                <a:sym typeface="Calibri" pitchFamily="34" charset="0"/>
              </a:rPr>
              <a:t>     于是</a:t>
            </a:r>
            <a:r>
              <a:rPr lang="en-US" altLang="zh-CN" i="1" dirty="0">
                <a:latin typeface="Times New Roman" panose="02020603050405020304" pitchFamily="18" charset="0"/>
                <a:sym typeface="Calibri" pitchFamily="34" charset="0"/>
              </a:rPr>
              <a:t>X</a:t>
            </a:r>
            <a:r>
              <a:rPr lang="zh-CN" altLang="en-US" baseline="30000" dirty="0">
                <a:latin typeface="Times New Roman" panose="02020603050405020304" pitchFamily="18" charset="0"/>
                <a:sym typeface="Calibri" pitchFamily="34" charset="0"/>
              </a:rPr>
              <a:t>(</a:t>
            </a:r>
            <a:r>
              <a:rPr lang="en-US" altLang="zh-CN" baseline="30000" dirty="0">
                <a:latin typeface="Times New Roman" panose="02020603050405020304" pitchFamily="18" charset="0"/>
                <a:sym typeface="Calibri" pitchFamily="34" charset="0"/>
              </a:rPr>
              <a:t>1</a:t>
            </a:r>
            <a:r>
              <a:rPr lang="zh-CN" altLang="en-US" baseline="30000" dirty="0">
                <a:latin typeface="Times New Roman" panose="02020603050405020304" pitchFamily="18" charset="0"/>
                <a:sym typeface="Calibri" pitchFamily="34" charset="0"/>
              </a:rPr>
              <a:t>)</a:t>
            </a:r>
            <a:r>
              <a:rPr lang="en-US" altLang="zh-CN" dirty="0">
                <a:latin typeface="Times New Roman" panose="02020603050405020304" pitchFamily="18" charset="0"/>
                <a:sym typeface="Calibri" pitchFamily="34" charset="0"/>
              </a:rPr>
              <a:t>=</a:t>
            </a:r>
            <a:r>
              <a:rPr lang="en-US" altLang="zh-CN" i="1" dirty="0">
                <a:latin typeface="Times New Roman" panose="02020603050405020304" pitchFamily="18" charset="0"/>
                <a:sym typeface="Calibri" pitchFamily="34" charset="0"/>
              </a:rPr>
              <a:t>AB</a:t>
            </a:r>
            <a:r>
              <a:rPr lang="en-US" altLang="zh-CN" dirty="0">
                <a:latin typeface="Times New Roman" panose="02020603050405020304" pitchFamily="18" charset="0"/>
                <a:sym typeface="Calibri" pitchFamily="34" charset="0"/>
              </a:rPr>
              <a:t>∪</a:t>
            </a:r>
            <a:r>
              <a:rPr lang="en-US" altLang="zh-CN" i="1" dirty="0">
                <a:latin typeface="Times New Roman" panose="02020603050405020304" pitchFamily="18" charset="0"/>
                <a:sym typeface="Calibri" pitchFamily="34" charset="0"/>
              </a:rPr>
              <a:t>CD</a:t>
            </a:r>
            <a:r>
              <a:rPr lang="en-US" altLang="zh-CN" dirty="0">
                <a:latin typeface="Times New Roman" panose="02020603050405020304" pitchFamily="18" charset="0"/>
                <a:sym typeface="Calibri" pitchFamily="34" charset="0"/>
              </a:rPr>
              <a:t>=</a:t>
            </a:r>
            <a:r>
              <a:rPr lang="en-US" altLang="zh-CN" i="1" dirty="0">
                <a:latin typeface="Times New Roman" panose="02020603050405020304" pitchFamily="18" charset="0"/>
                <a:sym typeface="Calibri" pitchFamily="34" charset="0"/>
              </a:rPr>
              <a:t>ABCD</a:t>
            </a:r>
            <a:r>
              <a:rPr lang="zh-CN" altLang="en-US" dirty="0">
                <a:latin typeface="Times New Roman" panose="02020603050405020304" pitchFamily="18" charset="0"/>
                <a:sym typeface="Calibri" pitchFamily="34" charset="0"/>
              </a:rPr>
              <a:t>。</a:t>
            </a:r>
            <a:endParaRPr lang="en-US" altLang="zh-CN" dirty="0">
              <a:latin typeface="Times New Roman" panose="02020603050405020304" pitchFamily="18" charset="0"/>
              <a:sym typeface="Calibri" pitchFamily="34" charset="0"/>
            </a:endParaRPr>
          </a:p>
          <a:p>
            <a:pPr marL="857250" lvl="3" indent="-342900">
              <a:lnSpc>
                <a:spcPct val="120000"/>
              </a:lnSpc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zh-CN" altLang="en-US" dirty="0">
                <a:latin typeface="Times New Roman" panose="02020603050405020304" pitchFamily="18" charset="0"/>
                <a:sym typeface="Calibri" pitchFamily="34" charset="0"/>
              </a:rPr>
              <a:t>因为</a:t>
            </a:r>
            <a:r>
              <a:rPr lang="en-US" altLang="zh-CN" i="1" dirty="0">
                <a:latin typeface="Times New Roman" panose="02020603050405020304" pitchFamily="18" charset="0"/>
                <a:sym typeface="Calibri" pitchFamily="34" charset="0"/>
              </a:rPr>
              <a:t>X</a:t>
            </a:r>
            <a:r>
              <a:rPr lang="zh-CN" altLang="en-US" baseline="30000" dirty="0">
                <a:latin typeface="Times New Roman" panose="02020603050405020304" pitchFamily="18" charset="0"/>
                <a:sym typeface="Calibri" pitchFamily="34" charset="0"/>
              </a:rPr>
              <a:t>(</a:t>
            </a:r>
            <a:r>
              <a:rPr lang="en-US" altLang="zh-CN" baseline="30000" dirty="0">
                <a:latin typeface="Times New Roman" panose="02020603050405020304" pitchFamily="18" charset="0"/>
                <a:sym typeface="Calibri" pitchFamily="34" charset="0"/>
              </a:rPr>
              <a:t>0</a:t>
            </a:r>
            <a:r>
              <a:rPr lang="zh-CN" altLang="en-US" baseline="30000" dirty="0">
                <a:latin typeface="Times New Roman" panose="02020603050405020304" pitchFamily="18" charset="0"/>
                <a:sym typeface="Calibri" pitchFamily="34" charset="0"/>
              </a:rPr>
              <a:t>)</a:t>
            </a:r>
            <a:r>
              <a:rPr lang="zh-CN" altLang="en-US" dirty="0">
                <a:latin typeface="Times New Roman" panose="02020603050405020304" pitchFamily="18" charset="0"/>
                <a:sym typeface="Calibri" pitchFamily="34" charset="0"/>
              </a:rPr>
              <a:t>≠ </a:t>
            </a:r>
            <a:r>
              <a:rPr lang="en-US" altLang="zh-CN" i="1" dirty="0">
                <a:latin typeface="Times New Roman" panose="02020603050405020304" pitchFamily="18" charset="0"/>
                <a:sym typeface="Calibri" pitchFamily="34" charset="0"/>
              </a:rPr>
              <a:t>X</a:t>
            </a:r>
            <a:r>
              <a:rPr lang="zh-CN" altLang="en-US" baseline="30000" dirty="0">
                <a:latin typeface="Times New Roman" panose="02020603050405020304" pitchFamily="18" charset="0"/>
                <a:sym typeface="Calibri" pitchFamily="34" charset="0"/>
              </a:rPr>
              <a:t>(</a:t>
            </a:r>
            <a:r>
              <a:rPr lang="en-US" altLang="zh-CN" baseline="30000" dirty="0">
                <a:latin typeface="Times New Roman" panose="02020603050405020304" pitchFamily="18" charset="0"/>
                <a:sym typeface="Calibri" pitchFamily="34" charset="0"/>
              </a:rPr>
              <a:t>1</a:t>
            </a:r>
            <a:r>
              <a:rPr lang="zh-CN" altLang="en-US" baseline="30000" dirty="0">
                <a:latin typeface="Times New Roman" panose="02020603050405020304" pitchFamily="18" charset="0"/>
                <a:sym typeface="Calibri" pitchFamily="34" charset="0"/>
              </a:rPr>
              <a:t>)</a:t>
            </a:r>
            <a:r>
              <a:rPr lang="zh-CN" altLang="en-US" dirty="0">
                <a:latin typeface="Times New Roman" panose="02020603050405020304" pitchFamily="18" charset="0"/>
                <a:sym typeface="Calibri" pitchFamily="34" charset="0"/>
              </a:rPr>
              <a:t>，所以再找出左部为</a:t>
            </a:r>
            <a:r>
              <a:rPr lang="en-US" altLang="zh-CN" i="1" dirty="0">
                <a:latin typeface="Times New Roman" panose="02020603050405020304" pitchFamily="18" charset="0"/>
                <a:sym typeface="Calibri" pitchFamily="34" charset="0"/>
              </a:rPr>
              <a:t>ABCD</a:t>
            </a:r>
            <a:r>
              <a:rPr lang="zh-CN" altLang="en-US" dirty="0">
                <a:latin typeface="Times New Roman" panose="02020603050405020304" pitchFamily="18" charset="0"/>
                <a:sym typeface="Calibri" pitchFamily="34" charset="0"/>
              </a:rPr>
              <a:t>子集的那些</a:t>
            </a:r>
            <a:r>
              <a:rPr lang="zh-CN" altLang="en-US" dirty="0" smtClean="0">
                <a:latin typeface="Times New Roman" panose="02020603050405020304" pitchFamily="18" charset="0"/>
                <a:sym typeface="Calibri" pitchFamily="34" charset="0"/>
              </a:rPr>
              <a:t>函数依赖，又得到</a:t>
            </a:r>
            <a:r>
              <a:rPr lang="en-US" altLang="zh-CN" i="1" dirty="0" smtClean="0">
                <a:latin typeface="Times New Roman" panose="02020603050405020304" pitchFamily="18" charset="0"/>
                <a:sym typeface="Calibri" pitchFamily="34" charset="0"/>
              </a:rPr>
              <a:t>C</a:t>
            </a:r>
            <a:r>
              <a:rPr lang="en-US" altLang="zh-CN" dirty="0" smtClean="0">
                <a:latin typeface="Times New Roman" panose="02020603050405020304" pitchFamily="18" charset="0"/>
                <a:sym typeface="Calibri" pitchFamily="34" charset="0"/>
              </a:rPr>
              <a:t>→</a:t>
            </a:r>
            <a:r>
              <a:rPr lang="en-US" altLang="zh-CN" i="1" dirty="0" smtClean="0">
                <a:latin typeface="Times New Roman" panose="02020603050405020304" pitchFamily="18" charset="0"/>
                <a:sym typeface="Calibri" pitchFamily="34" charset="0"/>
              </a:rPr>
              <a:t>E</a:t>
            </a:r>
            <a:r>
              <a:rPr lang="zh-CN" altLang="en-US" dirty="0" smtClean="0">
                <a:latin typeface="Times New Roman" panose="02020603050405020304" pitchFamily="18" charset="0"/>
                <a:sym typeface="Calibri" pitchFamily="34" charset="0"/>
              </a:rPr>
              <a:t>，</a:t>
            </a:r>
            <a:r>
              <a:rPr lang="en-US" altLang="zh-CN" i="1" dirty="0" smtClean="0">
                <a:latin typeface="Times New Roman" panose="02020603050405020304" pitchFamily="18" charset="0"/>
                <a:sym typeface="Calibri" pitchFamily="34" charset="0"/>
              </a:rPr>
              <a:t>AC</a:t>
            </a:r>
            <a:r>
              <a:rPr lang="en-US" altLang="zh-CN" dirty="0" smtClean="0">
                <a:latin typeface="Times New Roman" panose="02020603050405020304" pitchFamily="18" charset="0"/>
                <a:sym typeface="Calibri" pitchFamily="34" charset="0"/>
              </a:rPr>
              <a:t>→</a:t>
            </a:r>
            <a:r>
              <a:rPr lang="en-US" altLang="zh-CN" i="1" dirty="0" smtClean="0">
                <a:latin typeface="Times New Roman" panose="02020603050405020304" pitchFamily="18" charset="0"/>
                <a:sym typeface="Calibri" pitchFamily="34" charset="0"/>
              </a:rPr>
              <a:t>B</a:t>
            </a:r>
            <a:r>
              <a:rPr lang="zh-CN" altLang="en-US" dirty="0" smtClean="0">
                <a:latin typeface="Times New Roman" panose="02020603050405020304" pitchFamily="18" charset="0"/>
                <a:sym typeface="Calibri" pitchFamily="34" charset="0"/>
              </a:rPr>
              <a:t>，</a:t>
            </a:r>
            <a:endParaRPr lang="en-US" altLang="zh-CN" dirty="0" smtClean="0">
              <a:latin typeface="Times New Roman" panose="02020603050405020304" pitchFamily="18" charset="0"/>
              <a:sym typeface="Calibri" pitchFamily="34" charset="0"/>
            </a:endParaRPr>
          </a:p>
          <a:p>
            <a:pPr marL="857250" lvl="3" indent="-342900">
              <a:lnSpc>
                <a:spcPct val="120000"/>
              </a:lnSpc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zh-CN" altLang="en-US" dirty="0" smtClean="0">
                <a:latin typeface="Times New Roman" panose="02020603050405020304" pitchFamily="18" charset="0"/>
                <a:sym typeface="Calibri" pitchFamily="34" charset="0"/>
              </a:rPr>
              <a:t>于是</a:t>
            </a:r>
            <a:r>
              <a:rPr lang="en-US" altLang="zh-CN" i="1" dirty="0" smtClean="0">
                <a:latin typeface="Times New Roman" panose="02020603050405020304" pitchFamily="18" charset="0"/>
                <a:sym typeface="Calibri" pitchFamily="34" charset="0"/>
              </a:rPr>
              <a:t>X</a:t>
            </a:r>
            <a:r>
              <a:rPr lang="zh-CN" altLang="en-US" baseline="30000" dirty="0">
                <a:latin typeface="Times New Roman" panose="02020603050405020304" pitchFamily="18" charset="0"/>
                <a:sym typeface="Calibri" pitchFamily="34" charset="0"/>
              </a:rPr>
              <a:t>(</a:t>
            </a:r>
            <a:r>
              <a:rPr lang="en-US" altLang="zh-CN" baseline="30000" dirty="0">
                <a:latin typeface="Times New Roman" panose="02020603050405020304" pitchFamily="18" charset="0"/>
                <a:sym typeface="Calibri" pitchFamily="34" charset="0"/>
              </a:rPr>
              <a:t>2</a:t>
            </a:r>
            <a:r>
              <a:rPr lang="zh-CN" altLang="en-US" baseline="30000" dirty="0">
                <a:latin typeface="Times New Roman" panose="02020603050405020304" pitchFamily="18" charset="0"/>
                <a:sym typeface="Calibri" pitchFamily="34" charset="0"/>
              </a:rPr>
              <a:t>)</a:t>
            </a:r>
            <a:r>
              <a:rPr lang="en-US" altLang="zh-CN" dirty="0">
                <a:latin typeface="Times New Roman" panose="02020603050405020304" pitchFamily="18" charset="0"/>
                <a:sym typeface="Calibri" pitchFamily="34" charset="0"/>
              </a:rPr>
              <a:t>=</a:t>
            </a:r>
            <a:r>
              <a:rPr lang="en-US" altLang="zh-CN" i="1" dirty="0">
                <a:latin typeface="Times New Roman" panose="02020603050405020304" pitchFamily="18" charset="0"/>
                <a:sym typeface="Calibri" pitchFamily="34" charset="0"/>
              </a:rPr>
              <a:t>X</a:t>
            </a:r>
            <a:r>
              <a:rPr lang="zh-CN" altLang="en-US" baseline="30000" dirty="0">
                <a:latin typeface="Times New Roman" panose="02020603050405020304" pitchFamily="18" charset="0"/>
                <a:sym typeface="Calibri" pitchFamily="34" charset="0"/>
              </a:rPr>
              <a:t>(</a:t>
            </a:r>
            <a:r>
              <a:rPr lang="en-US" altLang="zh-CN" baseline="30000" dirty="0">
                <a:latin typeface="Times New Roman" panose="02020603050405020304" pitchFamily="18" charset="0"/>
                <a:sym typeface="Calibri" pitchFamily="34" charset="0"/>
              </a:rPr>
              <a:t>1</a:t>
            </a:r>
            <a:r>
              <a:rPr lang="zh-CN" altLang="en-US" baseline="30000" dirty="0">
                <a:latin typeface="Times New Roman" panose="02020603050405020304" pitchFamily="18" charset="0"/>
                <a:sym typeface="Calibri" pitchFamily="34" charset="0"/>
              </a:rPr>
              <a:t>)</a:t>
            </a:r>
            <a:r>
              <a:rPr lang="zh-CN" altLang="en-US" dirty="0">
                <a:latin typeface="Times New Roman" panose="02020603050405020304" pitchFamily="18" charset="0"/>
                <a:sym typeface="Calibri" pitchFamily="34" charset="0"/>
              </a:rPr>
              <a:t>∪</a:t>
            </a:r>
            <a:r>
              <a:rPr lang="en-US" altLang="zh-CN" i="1" dirty="0">
                <a:latin typeface="Times New Roman" panose="02020603050405020304" pitchFamily="18" charset="0"/>
                <a:sym typeface="Calibri" pitchFamily="34" charset="0"/>
              </a:rPr>
              <a:t>BE</a:t>
            </a:r>
            <a:r>
              <a:rPr lang="en-US" altLang="zh-CN" dirty="0">
                <a:latin typeface="Times New Roman" panose="02020603050405020304" pitchFamily="18" charset="0"/>
                <a:sym typeface="Calibri" pitchFamily="34" charset="0"/>
              </a:rPr>
              <a:t>=</a:t>
            </a:r>
            <a:r>
              <a:rPr lang="en-US" altLang="zh-CN" i="1" dirty="0">
                <a:latin typeface="Times New Roman" panose="02020603050405020304" pitchFamily="18" charset="0"/>
                <a:sym typeface="Calibri" pitchFamily="34" charset="0"/>
              </a:rPr>
              <a:t>ABCDE</a:t>
            </a:r>
            <a:r>
              <a:rPr lang="zh-CN" altLang="en-US" dirty="0" smtClean="0">
                <a:latin typeface="Times New Roman" panose="02020603050405020304" pitchFamily="18" charset="0"/>
                <a:sym typeface="Calibri" pitchFamily="34" charset="0"/>
              </a:rPr>
              <a:t>。</a:t>
            </a:r>
            <a:endParaRPr lang="en-US" altLang="zh-CN" dirty="0" smtClean="0">
              <a:latin typeface="Times New Roman" panose="02020603050405020304" pitchFamily="18" charset="0"/>
              <a:sym typeface="Calibri" pitchFamily="34" charset="0"/>
            </a:endParaRPr>
          </a:p>
          <a:p>
            <a:pPr marL="857250" lvl="3" indent="-342900">
              <a:lnSpc>
                <a:spcPct val="120000"/>
              </a:lnSpc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zh-CN" altLang="en-US" dirty="0">
                <a:latin typeface="Times New Roman" panose="02020603050405020304" pitchFamily="18" charset="0"/>
                <a:sym typeface="Calibri" pitchFamily="34" charset="0"/>
              </a:rPr>
              <a:t>因为</a:t>
            </a:r>
            <a:r>
              <a:rPr lang="en-US" altLang="zh-CN" i="1" dirty="0">
                <a:latin typeface="Times New Roman" panose="02020603050405020304" pitchFamily="18" charset="0"/>
                <a:sym typeface="Calibri" pitchFamily="34" charset="0"/>
              </a:rPr>
              <a:t>X</a:t>
            </a:r>
            <a:r>
              <a:rPr lang="zh-CN" altLang="en-US" baseline="30000" dirty="0">
                <a:latin typeface="Times New Roman" panose="02020603050405020304" pitchFamily="18" charset="0"/>
                <a:sym typeface="Calibri" pitchFamily="34" charset="0"/>
              </a:rPr>
              <a:t>(</a:t>
            </a:r>
            <a:r>
              <a:rPr lang="en-US" altLang="zh-CN" baseline="30000" dirty="0">
                <a:latin typeface="Times New Roman" panose="02020603050405020304" pitchFamily="18" charset="0"/>
                <a:sym typeface="Calibri" pitchFamily="34" charset="0"/>
              </a:rPr>
              <a:t>2</a:t>
            </a:r>
            <a:r>
              <a:rPr lang="zh-CN" altLang="en-US" baseline="30000" dirty="0">
                <a:latin typeface="Times New Roman" panose="02020603050405020304" pitchFamily="18" charset="0"/>
                <a:sym typeface="Calibri" pitchFamily="34" charset="0"/>
              </a:rPr>
              <a:t>)</a:t>
            </a:r>
            <a:r>
              <a:rPr lang="zh-CN" altLang="en-US" dirty="0">
                <a:latin typeface="Times New Roman" panose="02020603050405020304" pitchFamily="18" charset="0"/>
                <a:sym typeface="Calibri" pitchFamily="34" charset="0"/>
              </a:rPr>
              <a:t>已等于全部属性集合，所以(</a:t>
            </a:r>
            <a:r>
              <a:rPr lang="en-US" altLang="zh-CN" i="1" dirty="0">
                <a:latin typeface="Times New Roman" panose="02020603050405020304" pitchFamily="18" charset="0"/>
                <a:sym typeface="Calibri" pitchFamily="34" charset="0"/>
              </a:rPr>
              <a:t>AB</a:t>
            </a:r>
            <a:r>
              <a:rPr lang="zh-CN" altLang="en-US" dirty="0">
                <a:latin typeface="Times New Roman" panose="02020603050405020304" pitchFamily="18" charset="0"/>
                <a:sym typeface="Calibri" pitchFamily="34" charset="0"/>
              </a:rPr>
              <a:t>)</a:t>
            </a:r>
            <a:r>
              <a:rPr lang="en-US" altLang="zh-CN" i="1" baseline="-25000" dirty="0">
                <a:latin typeface="Times New Roman" panose="02020603050405020304" pitchFamily="18" charset="0"/>
                <a:sym typeface="Calibri" pitchFamily="34" charset="0"/>
              </a:rPr>
              <a:t>F</a:t>
            </a:r>
            <a:r>
              <a:rPr lang="en-US" altLang="zh-CN" baseline="30000" dirty="0">
                <a:latin typeface="Times New Roman" panose="02020603050405020304" pitchFamily="18" charset="0"/>
                <a:sym typeface="Calibri" pitchFamily="34" charset="0"/>
              </a:rPr>
              <a:t>+</a:t>
            </a:r>
            <a:r>
              <a:rPr lang="en-US" altLang="zh-CN" dirty="0">
                <a:latin typeface="Times New Roman" panose="02020603050405020304" pitchFamily="18" charset="0"/>
                <a:sym typeface="Calibri" pitchFamily="34" charset="0"/>
              </a:rPr>
              <a:t> =</a:t>
            </a:r>
            <a:r>
              <a:rPr lang="en-US" altLang="zh-CN" i="1" dirty="0">
                <a:latin typeface="Times New Roman" panose="02020603050405020304" pitchFamily="18" charset="0"/>
                <a:sym typeface="Calibri" pitchFamily="34" charset="0"/>
              </a:rPr>
              <a:t>ABCDE</a:t>
            </a:r>
            <a:r>
              <a:rPr lang="zh-CN" altLang="en-US" dirty="0" smtClean="0">
                <a:latin typeface="Times New Roman" panose="02020603050405020304" pitchFamily="18" charset="0"/>
                <a:sym typeface="Calibri" pitchFamily="34" charset="0"/>
              </a:rPr>
              <a:t>。</a:t>
            </a:r>
            <a:endParaRPr lang="zh-CN" altLang="en-US" dirty="0">
              <a:latin typeface="Times New Roman" panose="02020603050405020304" pitchFamily="18" charset="0"/>
              <a:sym typeface="Calibri" pitchFamily="34" charset="0"/>
            </a:endParaRPr>
          </a:p>
        </p:txBody>
      </p:sp>
      <p:cxnSp>
        <p:nvCxnSpPr>
          <p:cNvPr id="36" name="直接箭头连接符 35"/>
          <p:cNvCxnSpPr/>
          <p:nvPr/>
        </p:nvCxnSpPr>
        <p:spPr bwMode="auto">
          <a:xfrm>
            <a:off x="7968208" y="1268760"/>
            <a:ext cx="0" cy="410850"/>
          </a:xfrm>
          <a:prstGeom prst="straightConnector1">
            <a:avLst/>
          </a:prstGeom>
          <a:noFill/>
          <a:ln w="28575" cap="flat" cmpd="sng" algn="ctr">
            <a:solidFill>
              <a:srgbClr val="00B050"/>
            </a:solidFill>
            <a:prstDash val="solid"/>
            <a:round/>
            <a:headEnd type="arrow" w="med" len="med"/>
            <a:tailEnd type="none" w="med" len="med"/>
          </a:ln>
          <a:effectLst/>
        </p:spPr>
      </p:cxnSp>
      <p:pic>
        <p:nvPicPr>
          <p:cNvPr id="39" name="Voice60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1608856" y="3225800"/>
            <a:ext cx="406400" cy="406400"/>
          </a:xfrm>
          <a:prstGeom prst="rect">
            <a:avLst/>
          </a:prstGeom>
        </p:spPr>
      </p:pic>
      <p:cxnSp>
        <p:nvCxnSpPr>
          <p:cNvPr id="42" name="直接箭头连接符 41"/>
          <p:cNvCxnSpPr/>
          <p:nvPr/>
        </p:nvCxnSpPr>
        <p:spPr bwMode="auto">
          <a:xfrm>
            <a:off x="1966864" y="1700808"/>
            <a:ext cx="0" cy="410850"/>
          </a:xfrm>
          <a:prstGeom prst="straightConnector1">
            <a:avLst/>
          </a:prstGeom>
          <a:noFill/>
          <a:ln w="28575" cap="flat" cmpd="sng" algn="ctr">
            <a:solidFill>
              <a:srgbClr val="00B050"/>
            </a:solidFill>
            <a:prstDash val="solid"/>
            <a:round/>
            <a:headEnd type="arrow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3498383488"/>
      </p:ext>
    </p:extLst>
  </p:cSld>
  <p:clrMapOvr>
    <a:masterClrMapping/>
  </p:clrMapOvr>
  <p:transition spd="slow" advTm="8300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718" fill="hold"/>
                                        <p:tgtEl>
                                          <p:spTgt spid="3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4600"/>
                                  </p:stCondLst>
                                  <p:iterate type="lt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2" fill="hold" nodeType="withEffect">
                                  <p:stCondLst>
                                    <p:cond delay="196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13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21200"/>
                                  </p:stCondLst>
                                  <p:iterate type="lt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4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291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6" presetClass="emph" presetSubtype="0" repeatCount="3000" fill="hold" nodeType="withEffect">
                                  <p:stCondLst>
                                    <p:cond delay="30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 tmFilter="0, 0; .2, .5; .8, .5; 1, 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250" autoRev="1" fill="hold"/>
                                        <p:tgtEl>
                                          <p:spTgt spid="3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2" presetID="42" presetClass="path" presetSubtype="0" accel="50000" decel="50000" fill="hold" nodeType="withEffect">
                                  <p:stCondLst>
                                    <p:cond delay="32300"/>
                                  </p:stCondLst>
                                  <p:childTnLst>
                                    <p:animMotion origin="layout" path="M 4.375E-6 -4.81481E-6 L 0.18906 -0.00509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453" y="-255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346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nodeType="withEffect">
                                  <p:stCondLst>
                                    <p:cond delay="34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26" presetClass="emph" presetSubtype="0" repeatCount="3000" fill="hold" nodeType="withEffect">
                                  <p:stCondLst>
                                    <p:cond delay="35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 tmFilter="0, 0; .2, .5; .8, .5; 1, 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2" dur="250" autoRev="1" fill="hold"/>
                                        <p:tgtEl>
                                          <p:spTgt spid="4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nodeType="withEffect">
                                  <p:stCondLst>
                                    <p:cond delay="37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3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9"/>
                </p:tgtEl>
              </p:cMediaNode>
            </p:audio>
          </p:childTnLst>
        </p:cTn>
      </p:par>
    </p:tnLst>
    <p:bldLst>
      <p:bldP spid="4" grpId="0"/>
      <p:bldP spid="3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文本框 82"/>
          <p:cNvSpPr txBox="1"/>
          <p:nvPr/>
        </p:nvSpPr>
        <p:spPr>
          <a:xfrm>
            <a:off x="1066916" y="905369"/>
            <a:ext cx="70453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lang="en-US" altLang="zh-CN" sz="2400" b="1" dirty="0">
                <a:latin typeface="Times New Roman" panose="02020603050405020304" pitchFamily="18" charset="0"/>
              </a:rPr>
              <a:t>Armstrong</a:t>
            </a:r>
            <a:r>
              <a:rPr lang="zh-CN" altLang="en-US" sz="2400" b="1" dirty="0">
                <a:latin typeface="Times New Roman" panose="02020603050405020304" pitchFamily="18" charset="0"/>
              </a:rPr>
              <a:t>公理的完备性及有效性说明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3787158-0746-44DF-9D72-4662EDB92FE3}"/>
              </a:ext>
            </a:extLst>
          </p:cNvPr>
          <p:cNvSpPr txBox="1"/>
          <p:nvPr/>
        </p:nvSpPr>
        <p:spPr>
          <a:xfrm>
            <a:off x="407368" y="260649"/>
            <a:ext cx="10801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>
                <a:solidFill>
                  <a:srgbClr val="0071C1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6.3</a:t>
            </a:r>
            <a:endParaRPr lang="zh-CN" altLang="en-US" sz="3200" b="1" dirty="0">
              <a:solidFill>
                <a:srgbClr val="0071C1"/>
              </a:solidFill>
              <a:latin typeface="Times New Roman" panose="02020603050405020304" pitchFamily="18" charset="0"/>
              <a:ea typeface="华文行楷" panose="02010800040101010101" pitchFamily="2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247B475-AB97-426C-A652-6DD5C0406EF9}"/>
              </a:ext>
            </a:extLst>
          </p:cNvPr>
          <p:cNvSpPr txBox="1"/>
          <p:nvPr/>
        </p:nvSpPr>
        <p:spPr>
          <a:xfrm>
            <a:off x="1128018" y="251938"/>
            <a:ext cx="61921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数据依赖公理系统</a:t>
            </a:r>
          </a:p>
        </p:txBody>
      </p:sp>
      <p:sp>
        <p:nvSpPr>
          <p:cNvPr id="31" name="Text Box 1054">
            <a:extLst>
              <a:ext uri="{FF2B5EF4-FFF2-40B4-BE49-F238E27FC236}">
                <a16:creationId xmlns:a16="http://schemas.microsoft.com/office/drawing/2014/main" id="{197E9285-A4B2-4F83-ABF9-5D271384C4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75217" y="1426979"/>
            <a:ext cx="9301303" cy="1600438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SzPct val="100000"/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SzPct val="10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lvl="1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2000" dirty="0">
                <a:latin typeface="Times New Roman" panose="02020603050405020304" pitchFamily="18" charset="0"/>
              </a:rPr>
              <a:t>“</a:t>
            </a:r>
            <a:r>
              <a:rPr lang="zh-CN" altLang="en-US" sz="2000" dirty="0">
                <a:latin typeface="Times New Roman" panose="02020603050405020304" pitchFamily="18" charset="0"/>
                <a:sym typeface="Calibri" pitchFamily="34" charset="0"/>
              </a:rPr>
              <a:t>导出</a:t>
            </a:r>
            <a:r>
              <a:rPr lang="zh-CN" altLang="en-US" sz="2000" dirty="0">
                <a:latin typeface="Times New Roman" panose="02020603050405020304" pitchFamily="18" charset="0"/>
              </a:rPr>
              <a:t>”</a:t>
            </a:r>
            <a:r>
              <a:rPr lang="zh-CN" altLang="en-US" sz="2000" dirty="0" smtClean="0">
                <a:latin typeface="Times New Roman" panose="02020603050405020304" pitchFamily="18" charset="0"/>
              </a:rPr>
              <a:t>与“</a:t>
            </a:r>
            <a:r>
              <a:rPr lang="zh-CN" altLang="en-US" sz="2000" dirty="0" smtClean="0">
                <a:latin typeface="Times New Roman" panose="02020603050405020304" pitchFamily="18" charset="0"/>
                <a:sym typeface="Calibri" pitchFamily="34" charset="0"/>
              </a:rPr>
              <a:t>蕴涵</a:t>
            </a:r>
            <a:r>
              <a:rPr lang="zh-CN" altLang="en-US" sz="2000" dirty="0">
                <a:latin typeface="Times New Roman" panose="02020603050405020304" pitchFamily="18" charset="0"/>
                <a:sym typeface="Calibri" pitchFamily="34" charset="0"/>
              </a:rPr>
              <a:t>”</a:t>
            </a:r>
            <a:r>
              <a:rPr lang="zh-CN" altLang="en-US" sz="2000" dirty="0" smtClean="0">
                <a:latin typeface="Times New Roman" panose="02020603050405020304" pitchFamily="18" charset="0"/>
                <a:sym typeface="Calibri" pitchFamily="34" charset="0"/>
              </a:rPr>
              <a:t>是</a:t>
            </a:r>
            <a:r>
              <a:rPr lang="zh-CN" altLang="en-US" sz="2000" dirty="0">
                <a:latin typeface="Times New Roman" panose="02020603050405020304" pitchFamily="18" charset="0"/>
                <a:sym typeface="Calibri" pitchFamily="34" charset="0"/>
              </a:rPr>
              <a:t>两个完全等价的概念</a:t>
            </a:r>
          </a:p>
          <a:p>
            <a:pPr marL="0" lvl="1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2000" i="1" dirty="0">
                <a:latin typeface="Times New Roman" panose="02020603050405020304" pitchFamily="18" charset="0"/>
                <a:sym typeface="Calibri" pitchFamily="34" charset="0"/>
              </a:rPr>
              <a:t>F</a:t>
            </a:r>
            <a:r>
              <a:rPr lang="en-US" altLang="zh-CN" sz="2000" baseline="30000" dirty="0">
                <a:latin typeface="Times New Roman" panose="02020603050405020304" pitchFamily="18" charset="0"/>
                <a:sym typeface="Calibri" pitchFamily="34" charset="0"/>
              </a:rPr>
              <a:t>+</a:t>
            </a:r>
            <a:r>
              <a:rPr lang="en-US" altLang="zh-CN" sz="2000" dirty="0">
                <a:latin typeface="Times New Roman" panose="02020603050405020304" pitchFamily="18" charset="0"/>
                <a:sym typeface="Calibri" pitchFamily="34" charset="0"/>
              </a:rPr>
              <a:t> </a:t>
            </a:r>
            <a:r>
              <a:rPr lang="zh-CN" altLang="en-US" sz="2000" dirty="0">
                <a:latin typeface="Times New Roman" panose="02020603050405020304" pitchFamily="18" charset="0"/>
                <a:sym typeface="Calibri" pitchFamily="34" charset="0"/>
              </a:rPr>
              <a:t>：为</a:t>
            </a:r>
            <a:r>
              <a:rPr lang="en-US" altLang="zh-CN" sz="2000" i="1" dirty="0">
                <a:latin typeface="Times New Roman" panose="02020603050405020304" pitchFamily="18" charset="0"/>
                <a:sym typeface="Calibri" pitchFamily="34" charset="0"/>
              </a:rPr>
              <a:t>F</a:t>
            </a:r>
            <a:r>
              <a:rPr lang="zh-CN" altLang="en-US" sz="2000" dirty="0">
                <a:latin typeface="Times New Roman" panose="02020603050405020304" pitchFamily="18" charset="0"/>
                <a:sym typeface="Calibri" pitchFamily="34" charset="0"/>
              </a:rPr>
              <a:t>所逻辑蕴涵的函数依赖的</a:t>
            </a:r>
            <a:r>
              <a:rPr lang="zh-CN" altLang="en-US" sz="2000" dirty="0" smtClean="0">
                <a:latin typeface="Times New Roman" panose="02020603050405020304" pitchFamily="18" charset="0"/>
                <a:sym typeface="Calibri" pitchFamily="34" charset="0"/>
              </a:rPr>
              <a:t>全体</a:t>
            </a:r>
            <a:endParaRPr lang="zh-CN" altLang="en-US" sz="2000" dirty="0">
              <a:latin typeface="Times New Roman" panose="02020603050405020304" pitchFamily="18" charset="0"/>
              <a:sym typeface="Calibri" pitchFamily="34" charset="0"/>
            </a:endParaRPr>
          </a:p>
          <a:p>
            <a:pPr marL="0" lvl="1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2000" i="1" dirty="0">
                <a:latin typeface="Times New Roman" panose="02020603050405020304" pitchFamily="18" charset="0"/>
                <a:sym typeface="Calibri" pitchFamily="34" charset="0"/>
              </a:rPr>
              <a:t>F</a:t>
            </a:r>
            <a:r>
              <a:rPr lang="en-US" altLang="zh-CN" sz="2000" baseline="30000" dirty="0">
                <a:latin typeface="Times New Roman" panose="02020603050405020304" pitchFamily="18" charset="0"/>
                <a:sym typeface="Calibri" pitchFamily="34" charset="0"/>
              </a:rPr>
              <a:t>+</a:t>
            </a:r>
            <a:r>
              <a:rPr lang="en-US" altLang="zh-CN" sz="2000" dirty="0">
                <a:latin typeface="Times New Roman" panose="02020603050405020304" pitchFamily="18" charset="0"/>
                <a:sym typeface="Calibri" pitchFamily="34" charset="0"/>
              </a:rPr>
              <a:t> </a:t>
            </a:r>
            <a:r>
              <a:rPr lang="zh-CN" altLang="en-US" sz="2000" dirty="0">
                <a:latin typeface="Times New Roman" panose="02020603050405020304" pitchFamily="18" charset="0"/>
                <a:sym typeface="Calibri" pitchFamily="34" charset="0"/>
              </a:rPr>
              <a:t>：可以说成由</a:t>
            </a:r>
            <a:r>
              <a:rPr lang="en-US" altLang="zh-CN" sz="2000" i="1" dirty="0">
                <a:latin typeface="Times New Roman" panose="02020603050405020304" pitchFamily="18" charset="0"/>
                <a:sym typeface="Calibri" pitchFamily="34" charset="0"/>
              </a:rPr>
              <a:t>F</a:t>
            </a:r>
            <a:r>
              <a:rPr lang="zh-CN" altLang="en-US" sz="2000" dirty="0">
                <a:latin typeface="Times New Roman" panose="02020603050405020304" pitchFamily="18" charset="0"/>
                <a:sym typeface="Calibri" pitchFamily="34" charset="0"/>
              </a:rPr>
              <a:t>出发借助</a:t>
            </a:r>
            <a:r>
              <a:rPr lang="en-US" altLang="zh-CN" sz="2000" dirty="0">
                <a:latin typeface="Times New Roman" panose="02020603050405020304" pitchFamily="18" charset="0"/>
                <a:sym typeface="Calibri" pitchFamily="34" charset="0"/>
              </a:rPr>
              <a:t>Armstrong</a:t>
            </a:r>
            <a:r>
              <a:rPr lang="zh-CN" altLang="en-US" sz="2000" dirty="0">
                <a:latin typeface="Times New Roman" panose="02020603050405020304" pitchFamily="18" charset="0"/>
                <a:sym typeface="Calibri" pitchFamily="34" charset="0"/>
              </a:rPr>
              <a:t>公理导出的函数依赖的</a:t>
            </a:r>
            <a:r>
              <a:rPr lang="zh-CN" altLang="en-US" sz="2000" dirty="0" smtClean="0">
                <a:latin typeface="Times New Roman" panose="02020603050405020304" pitchFamily="18" charset="0"/>
                <a:sym typeface="Calibri" pitchFamily="34" charset="0"/>
              </a:rPr>
              <a:t>集合</a:t>
            </a:r>
            <a:endParaRPr lang="en-US" altLang="zh-CN" sz="2000" dirty="0" smtClean="0">
              <a:latin typeface="Times New Roman" panose="02020603050405020304" pitchFamily="18" charset="0"/>
              <a:sym typeface="Calibri" pitchFamily="34" charset="0"/>
            </a:endParaRPr>
          </a:p>
        </p:txBody>
      </p:sp>
      <p:pic>
        <p:nvPicPr>
          <p:cNvPr id="4" name="Voice6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960784" y="3225800"/>
            <a:ext cx="406400" cy="406400"/>
          </a:xfrm>
          <a:prstGeom prst="rect">
            <a:avLst/>
          </a:prstGeom>
        </p:spPr>
      </p:pic>
      <p:sp>
        <p:nvSpPr>
          <p:cNvPr id="35" name="Text Box 1054">
            <a:extLst>
              <a:ext uri="{FF2B5EF4-FFF2-40B4-BE49-F238E27FC236}">
                <a16:creationId xmlns:a16="http://schemas.microsoft.com/office/drawing/2014/main" id="{197E9285-A4B2-4F83-ABF9-5D271384C4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916" y="3050483"/>
            <a:ext cx="9781612" cy="1631216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SzPct val="100000"/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SzPct val="10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lvl="1" indent="0">
              <a:lnSpc>
                <a:spcPct val="150000"/>
              </a:lnSpc>
              <a:buNone/>
            </a:pPr>
            <a:r>
              <a:rPr lang="zh-CN" altLang="en-US" dirty="0">
                <a:solidFill>
                  <a:srgbClr val="FF0000"/>
                </a:solidFill>
                <a:latin typeface="Times New Roman" pitchFamily="18" charset="0"/>
                <a:sym typeface="Times New Roman" pitchFamily="18" charset="0"/>
              </a:rPr>
              <a:t>两个函数依赖集等价是指它们的闭包</a:t>
            </a:r>
            <a:r>
              <a:rPr lang="zh-CN" altLang="en-US" dirty="0" smtClean="0">
                <a:solidFill>
                  <a:srgbClr val="FF0000"/>
                </a:solidFill>
                <a:latin typeface="Times New Roman" pitchFamily="18" charset="0"/>
                <a:sym typeface="Times New Roman" pitchFamily="18" charset="0"/>
              </a:rPr>
              <a:t>等价</a:t>
            </a:r>
            <a:endParaRPr lang="en-US" altLang="zh-CN" sz="2000" dirty="0" smtClean="0">
              <a:solidFill>
                <a:srgbClr val="0071C1"/>
              </a:solidFill>
              <a:latin typeface="Times New Roman" panose="02020603050405020304" pitchFamily="18" charset="0"/>
              <a:sym typeface="Calibri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2000" dirty="0" smtClean="0">
                <a:solidFill>
                  <a:srgbClr val="0071C1"/>
                </a:solidFill>
                <a:latin typeface="Times New Roman" panose="02020603050405020304" pitchFamily="18" charset="0"/>
                <a:sym typeface="Calibri" pitchFamily="34" charset="0"/>
              </a:rPr>
              <a:t>定义</a:t>
            </a:r>
            <a:r>
              <a:rPr lang="en-US" altLang="zh-CN" sz="2000" dirty="0">
                <a:solidFill>
                  <a:srgbClr val="0071C1"/>
                </a:solidFill>
                <a:latin typeface="Times New Roman" panose="02020603050405020304" pitchFamily="18" charset="0"/>
                <a:sym typeface="Calibri" pitchFamily="34" charset="0"/>
              </a:rPr>
              <a:t>6.14  </a:t>
            </a:r>
            <a:r>
              <a:rPr lang="zh-CN" altLang="en-US" sz="2000" dirty="0">
                <a:latin typeface="Times New Roman" panose="02020603050405020304" pitchFamily="18" charset="0"/>
                <a:sym typeface="Calibri" pitchFamily="34" charset="0"/>
              </a:rPr>
              <a:t>如果</a:t>
            </a:r>
            <a:r>
              <a:rPr lang="en-US" altLang="zh-CN" sz="2000" i="1" dirty="0">
                <a:latin typeface="Times New Roman" panose="02020603050405020304" pitchFamily="18" charset="0"/>
                <a:sym typeface="Calibri" pitchFamily="34" charset="0"/>
              </a:rPr>
              <a:t>G</a:t>
            </a:r>
            <a:r>
              <a:rPr lang="en-US" altLang="zh-CN" sz="2000" baseline="30000" dirty="0">
                <a:latin typeface="Times New Roman" panose="02020603050405020304" pitchFamily="18" charset="0"/>
                <a:sym typeface="Calibri" pitchFamily="34" charset="0"/>
              </a:rPr>
              <a:t>+</a:t>
            </a:r>
            <a:r>
              <a:rPr lang="en-US" altLang="zh-CN" sz="2000" dirty="0">
                <a:latin typeface="Times New Roman" panose="02020603050405020304" pitchFamily="18" charset="0"/>
                <a:sym typeface="Calibri" pitchFamily="34" charset="0"/>
              </a:rPr>
              <a:t>=</a:t>
            </a:r>
            <a:r>
              <a:rPr lang="en-US" altLang="zh-CN" sz="2000" i="1" dirty="0">
                <a:latin typeface="Times New Roman" panose="02020603050405020304" pitchFamily="18" charset="0"/>
                <a:sym typeface="Calibri" pitchFamily="34" charset="0"/>
              </a:rPr>
              <a:t>F</a:t>
            </a:r>
            <a:r>
              <a:rPr lang="en-US" altLang="zh-CN" sz="2000" baseline="30000" dirty="0">
                <a:latin typeface="Times New Roman" panose="02020603050405020304" pitchFamily="18" charset="0"/>
                <a:sym typeface="Calibri" pitchFamily="34" charset="0"/>
              </a:rPr>
              <a:t>+</a:t>
            </a:r>
            <a:r>
              <a:rPr lang="zh-CN" altLang="en-US" sz="2000" dirty="0">
                <a:latin typeface="Times New Roman" panose="02020603050405020304" pitchFamily="18" charset="0"/>
                <a:sym typeface="Calibri" pitchFamily="34" charset="0"/>
              </a:rPr>
              <a:t>，就说函数依赖集</a:t>
            </a:r>
            <a:r>
              <a:rPr lang="en-US" altLang="zh-CN" sz="2000" i="1" dirty="0">
                <a:latin typeface="Times New Roman" panose="02020603050405020304" pitchFamily="18" charset="0"/>
                <a:sym typeface="Calibri" pitchFamily="34" charset="0"/>
              </a:rPr>
              <a:t>F</a:t>
            </a:r>
            <a:r>
              <a:rPr lang="zh-CN" altLang="en-US" sz="2000" dirty="0">
                <a:latin typeface="Times New Roman" panose="02020603050405020304" pitchFamily="18" charset="0"/>
                <a:sym typeface="Calibri" pitchFamily="34" charset="0"/>
              </a:rPr>
              <a:t>覆盖</a:t>
            </a:r>
            <a:r>
              <a:rPr lang="en-US" altLang="zh-CN" sz="2000" i="1" dirty="0">
                <a:latin typeface="Times New Roman" panose="02020603050405020304" pitchFamily="18" charset="0"/>
                <a:sym typeface="Calibri" pitchFamily="34" charset="0"/>
              </a:rPr>
              <a:t>G</a:t>
            </a:r>
            <a:r>
              <a:rPr lang="zh-CN" altLang="en-US" sz="2000" dirty="0">
                <a:latin typeface="Times New Roman" panose="02020603050405020304" pitchFamily="18" charset="0"/>
                <a:sym typeface="Calibri" pitchFamily="34" charset="0"/>
              </a:rPr>
              <a:t>（</a:t>
            </a:r>
            <a:r>
              <a:rPr lang="en-US" altLang="zh-CN" sz="2000" i="1" dirty="0">
                <a:latin typeface="Times New Roman" panose="02020603050405020304" pitchFamily="18" charset="0"/>
                <a:sym typeface="Calibri" pitchFamily="34" charset="0"/>
              </a:rPr>
              <a:t>F</a:t>
            </a:r>
            <a:r>
              <a:rPr lang="zh-CN" altLang="en-US" sz="2000" dirty="0">
                <a:latin typeface="Times New Roman" panose="02020603050405020304" pitchFamily="18" charset="0"/>
                <a:sym typeface="Calibri" pitchFamily="34" charset="0"/>
              </a:rPr>
              <a:t>是</a:t>
            </a:r>
            <a:r>
              <a:rPr lang="en-US" altLang="zh-CN" sz="2000" i="1" dirty="0">
                <a:latin typeface="Times New Roman" panose="02020603050405020304" pitchFamily="18" charset="0"/>
                <a:sym typeface="Calibri" pitchFamily="34" charset="0"/>
              </a:rPr>
              <a:t>G</a:t>
            </a:r>
            <a:r>
              <a:rPr lang="zh-CN" altLang="en-US" sz="2000" dirty="0">
                <a:latin typeface="Times New Roman" panose="02020603050405020304" pitchFamily="18" charset="0"/>
                <a:sym typeface="Calibri" pitchFamily="34" charset="0"/>
              </a:rPr>
              <a:t>的覆盖，或</a:t>
            </a:r>
            <a:r>
              <a:rPr lang="en-US" altLang="zh-CN" sz="2000" i="1" dirty="0">
                <a:latin typeface="Times New Roman" panose="02020603050405020304" pitchFamily="18" charset="0"/>
                <a:sym typeface="Calibri" pitchFamily="34" charset="0"/>
              </a:rPr>
              <a:t>G</a:t>
            </a:r>
            <a:r>
              <a:rPr lang="zh-CN" altLang="en-US" sz="2000" dirty="0">
                <a:latin typeface="Times New Roman" panose="02020603050405020304" pitchFamily="18" charset="0"/>
                <a:sym typeface="Calibri" pitchFamily="34" charset="0"/>
              </a:rPr>
              <a:t>是</a:t>
            </a:r>
            <a:r>
              <a:rPr lang="en-US" altLang="zh-CN" sz="2000" i="1" dirty="0">
                <a:latin typeface="Times New Roman" panose="02020603050405020304" pitchFamily="18" charset="0"/>
                <a:sym typeface="Calibri" pitchFamily="34" charset="0"/>
              </a:rPr>
              <a:t>F</a:t>
            </a:r>
            <a:r>
              <a:rPr lang="zh-CN" altLang="en-US" sz="2000" dirty="0">
                <a:latin typeface="Times New Roman" panose="02020603050405020304" pitchFamily="18" charset="0"/>
                <a:sym typeface="Calibri" pitchFamily="34" charset="0"/>
              </a:rPr>
              <a:t>的覆盖），或</a:t>
            </a:r>
            <a:r>
              <a:rPr lang="en-US" altLang="zh-CN" sz="2000" i="1" dirty="0">
                <a:latin typeface="Times New Roman" panose="02020603050405020304" pitchFamily="18" charset="0"/>
                <a:sym typeface="Calibri" pitchFamily="34" charset="0"/>
              </a:rPr>
              <a:t>F</a:t>
            </a:r>
            <a:r>
              <a:rPr lang="zh-CN" altLang="en-US" sz="2000" dirty="0">
                <a:latin typeface="Times New Roman" panose="02020603050405020304" pitchFamily="18" charset="0"/>
                <a:sym typeface="Calibri" pitchFamily="34" charset="0"/>
              </a:rPr>
              <a:t>与</a:t>
            </a:r>
            <a:r>
              <a:rPr lang="en-US" altLang="zh-CN" sz="2000" i="1" dirty="0">
                <a:latin typeface="Times New Roman" panose="02020603050405020304" pitchFamily="18" charset="0"/>
                <a:sym typeface="Calibri" pitchFamily="34" charset="0"/>
              </a:rPr>
              <a:t>G</a:t>
            </a:r>
            <a:r>
              <a:rPr lang="zh-CN" altLang="en-US" sz="2000" dirty="0">
                <a:latin typeface="Times New Roman" panose="02020603050405020304" pitchFamily="18" charset="0"/>
                <a:sym typeface="Calibri" pitchFamily="34" charset="0"/>
              </a:rPr>
              <a:t>等价。</a:t>
            </a:r>
            <a:endParaRPr lang="zh-CN" altLang="en-US" sz="2000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0772256"/>
      </p:ext>
    </p:extLst>
  </p:cSld>
  <p:clrMapOvr>
    <a:masterClrMapping/>
  </p:clrMapOvr>
  <p:transition spd="slow" advTm="4700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03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4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6700"/>
                                  </p:stCondLst>
                                  <p:iterate type="lt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3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26500"/>
                                  </p:stCondLst>
                                  <p:iterate type="lt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83" grpId="0"/>
      <p:bldP spid="31" grpId="0"/>
      <p:bldP spid="3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文本框 82"/>
          <p:cNvSpPr txBox="1"/>
          <p:nvPr/>
        </p:nvSpPr>
        <p:spPr>
          <a:xfrm>
            <a:off x="1066916" y="905369"/>
            <a:ext cx="70453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lang="zh-CN" altLang="en-US" sz="2400" b="1" dirty="0">
                <a:latin typeface="Times New Roman" panose="02020603050405020304" pitchFamily="18" charset="0"/>
              </a:rPr>
              <a:t>函数依赖集等价的充要条件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3787158-0746-44DF-9D72-4662EDB92FE3}"/>
              </a:ext>
            </a:extLst>
          </p:cNvPr>
          <p:cNvSpPr txBox="1"/>
          <p:nvPr/>
        </p:nvSpPr>
        <p:spPr>
          <a:xfrm>
            <a:off x="407368" y="260649"/>
            <a:ext cx="10801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>
                <a:solidFill>
                  <a:srgbClr val="0071C1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6.3</a:t>
            </a:r>
            <a:endParaRPr lang="zh-CN" altLang="en-US" sz="3200" b="1" dirty="0">
              <a:solidFill>
                <a:srgbClr val="0071C1"/>
              </a:solidFill>
              <a:latin typeface="Times New Roman" panose="02020603050405020304" pitchFamily="18" charset="0"/>
              <a:ea typeface="华文行楷" panose="02010800040101010101" pitchFamily="2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247B475-AB97-426C-A652-6DD5C0406EF9}"/>
              </a:ext>
            </a:extLst>
          </p:cNvPr>
          <p:cNvSpPr txBox="1"/>
          <p:nvPr/>
        </p:nvSpPr>
        <p:spPr>
          <a:xfrm>
            <a:off x="1128018" y="251938"/>
            <a:ext cx="61921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数据依赖公理系统</a:t>
            </a:r>
          </a:p>
        </p:txBody>
      </p:sp>
      <p:sp>
        <p:nvSpPr>
          <p:cNvPr id="35" name="Text Box 1054">
            <a:extLst>
              <a:ext uri="{FF2B5EF4-FFF2-40B4-BE49-F238E27FC236}">
                <a16:creationId xmlns:a16="http://schemas.microsoft.com/office/drawing/2014/main" id="{197E9285-A4B2-4F83-ABF9-5D271384C4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43472" y="1435690"/>
            <a:ext cx="9781612" cy="400110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SzPct val="100000"/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SzPct val="10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indent="0">
              <a:buNone/>
            </a:pPr>
            <a:r>
              <a:rPr lang="zh-CN" altLang="en-US" sz="2000" dirty="0" smtClean="0">
                <a:solidFill>
                  <a:srgbClr val="0071C1"/>
                </a:solidFill>
                <a:latin typeface="Times New Roman" panose="02020603050405020304" pitchFamily="18" charset="0"/>
                <a:sym typeface="Calibri" pitchFamily="34" charset="0"/>
              </a:rPr>
              <a:t>引理</a:t>
            </a:r>
            <a:r>
              <a:rPr lang="en-US" altLang="zh-CN" sz="2000" dirty="0">
                <a:solidFill>
                  <a:srgbClr val="0071C1"/>
                </a:solidFill>
                <a:latin typeface="Times New Roman" panose="02020603050405020304" pitchFamily="18" charset="0"/>
                <a:sym typeface="Calibri" pitchFamily="34" charset="0"/>
              </a:rPr>
              <a:t>6.3 </a:t>
            </a:r>
            <a:r>
              <a:rPr lang="en-US" altLang="zh-CN" sz="2000" dirty="0" smtClean="0">
                <a:solidFill>
                  <a:srgbClr val="0071C1"/>
                </a:solidFill>
                <a:latin typeface="Times New Roman" panose="02020603050405020304" pitchFamily="18" charset="0"/>
                <a:sym typeface="Calibri" pitchFamily="34" charset="0"/>
              </a:rPr>
              <a:t> </a:t>
            </a:r>
            <a:r>
              <a:rPr lang="en-US" altLang="zh-CN" sz="2000" i="1" dirty="0" smtClean="0">
                <a:latin typeface="Times New Roman" panose="02020603050405020304" pitchFamily="18" charset="0"/>
                <a:sym typeface="Calibri" pitchFamily="34" charset="0"/>
              </a:rPr>
              <a:t>F</a:t>
            </a:r>
            <a:r>
              <a:rPr lang="en-US" altLang="zh-CN" sz="2400" baseline="30000" dirty="0">
                <a:latin typeface="Times New Roman" panose="02020603050405020304" pitchFamily="18" charset="0"/>
                <a:sym typeface="Calibri" pitchFamily="34" charset="0"/>
              </a:rPr>
              <a:t>+</a:t>
            </a:r>
            <a:r>
              <a:rPr lang="en-US" altLang="zh-CN" sz="2000" dirty="0">
                <a:latin typeface="Times New Roman" panose="02020603050405020304" pitchFamily="18" charset="0"/>
                <a:sym typeface="Calibri" pitchFamily="34" charset="0"/>
              </a:rPr>
              <a:t> = </a:t>
            </a:r>
            <a:r>
              <a:rPr lang="en-US" altLang="zh-CN" sz="2000" i="1" dirty="0">
                <a:latin typeface="Times New Roman" panose="02020603050405020304" pitchFamily="18" charset="0"/>
                <a:sym typeface="Calibri" pitchFamily="34" charset="0"/>
              </a:rPr>
              <a:t>G</a:t>
            </a:r>
            <a:r>
              <a:rPr lang="en-US" altLang="zh-CN" sz="2000" baseline="30000" dirty="0">
                <a:latin typeface="Times New Roman" panose="02020603050405020304" pitchFamily="18" charset="0"/>
                <a:sym typeface="Calibri" pitchFamily="34" charset="0"/>
              </a:rPr>
              <a:t>+ </a:t>
            </a:r>
            <a:r>
              <a:rPr lang="zh-CN" altLang="en-US" sz="2000" dirty="0">
                <a:latin typeface="Times New Roman" panose="02020603050405020304" pitchFamily="18" charset="0"/>
                <a:sym typeface="Calibri" pitchFamily="34" charset="0"/>
              </a:rPr>
              <a:t>的充分必要条件是</a:t>
            </a:r>
            <a:r>
              <a:rPr lang="en-US" altLang="zh-CN" sz="2000" i="1" dirty="0">
                <a:latin typeface="Times New Roman" panose="02020603050405020304" pitchFamily="18" charset="0"/>
                <a:sym typeface="Calibri" pitchFamily="34" charset="0"/>
              </a:rPr>
              <a:t>F</a:t>
            </a:r>
            <a:r>
              <a:rPr lang="en-US" altLang="zh-CN" sz="2000" baseline="30000" dirty="0">
                <a:latin typeface="Times New Roman" panose="02020603050405020304" pitchFamily="18" charset="0"/>
                <a:sym typeface="Calibri" pitchFamily="34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sym typeface="Symbol" pitchFamily="18" charset="2"/>
              </a:rPr>
              <a:t></a:t>
            </a:r>
            <a:r>
              <a:rPr lang="en-US" altLang="zh-CN" sz="2000" dirty="0">
                <a:latin typeface="Times New Roman" panose="02020603050405020304" pitchFamily="18" charset="0"/>
                <a:sym typeface="Calibri" pitchFamily="34" charset="0"/>
              </a:rPr>
              <a:t> </a:t>
            </a:r>
            <a:r>
              <a:rPr lang="en-US" altLang="zh-CN" sz="2000" i="1" dirty="0">
                <a:latin typeface="Times New Roman" panose="02020603050405020304" pitchFamily="18" charset="0"/>
                <a:sym typeface="Calibri" pitchFamily="34" charset="0"/>
              </a:rPr>
              <a:t>G</a:t>
            </a:r>
            <a:r>
              <a:rPr lang="en-US" altLang="zh-CN" sz="2000" baseline="30000" dirty="0">
                <a:latin typeface="Times New Roman" panose="02020603050405020304" pitchFamily="18" charset="0"/>
                <a:sym typeface="Calibri" pitchFamily="34" charset="0"/>
              </a:rPr>
              <a:t>+</a:t>
            </a:r>
            <a:r>
              <a:rPr lang="zh-CN" altLang="en-US" sz="2000" dirty="0">
                <a:latin typeface="Times New Roman" panose="02020603050405020304" pitchFamily="18" charset="0"/>
                <a:sym typeface="Calibri" pitchFamily="34" charset="0"/>
              </a:rPr>
              <a:t>和</a:t>
            </a:r>
            <a:r>
              <a:rPr lang="en-US" altLang="zh-CN" sz="2000" i="1" dirty="0">
                <a:latin typeface="Times New Roman" panose="02020603050405020304" pitchFamily="18" charset="0"/>
                <a:sym typeface="Calibri" pitchFamily="34" charset="0"/>
              </a:rPr>
              <a:t>G</a:t>
            </a:r>
            <a:r>
              <a:rPr lang="en-US" altLang="zh-CN" sz="2000" dirty="0">
                <a:latin typeface="Times New Roman" panose="02020603050405020304" pitchFamily="18" charset="0"/>
                <a:sym typeface="Symbol" pitchFamily="18" charset="2"/>
              </a:rPr>
              <a:t></a:t>
            </a:r>
            <a:r>
              <a:rPr lang="en-US" altLang="zh-CN" sz="2000" dirty="0">
                <a:latin typeface="Times New Roman" panose="02020603050405020304" pitchFamily="18" charset="0"/>
                <a:sym typeface="Calibri" pitchFamily="34" charset="0"/>
              </a:rPr>
              <a:t> </a:t>
            </a:r>
            <a:r>
              <a:rPr lang="en-US" altLang="zh-CN" sz="2000" i="1" dirty="0">
                <a:latin typeface="Times New Roman" panose="02020603050405020304" pitchFamily="18" charset="0"/>
                <a:sym typeface="Calibri" pitchFamily="34" charset="0"/>
              </a:rPr>
              <a:t>F</a:t>
            </a:r>
            <a:r>
              <a:rPr lang="en-US" altLang="zh-CN" sz="2000" baseline="30000" dirty="0">
                <a:latin typeface="Times New Roman" panose="02020603050405020304" pitchFamily="18" charset="0"/>
                <a:sym typeface="Calibri" pitchFamily="34" charset="0"/>
              </a:rPr>
              <a:t>+ </a:t>
            </a:r>
            <a:r>
              <a:rPr lang="zh-CN" altLang="en-US" sz="2000" dirty="0">
                <a:latin typeface="Times New Roman" panose="02020603050405020304" pitchFamily="18" charset="0"/>
                <a:sym typeface="Calibri" pitchFamily="34" charset="0"/>
              </a:rPr>
              <a:t>。</a:t>
            </a:r>
          </a:p>
        </p:txBody>
      </p:sp>
      <p:sp>
        <p:nvSpPr>
          <p:cNvPr id="9" name="Text Box 1054">
            <a:extLst>
              <a:ext uri="{FF2B5EF4-FFF2-40B4-BE49-F238E27FC236}">
                <a16:creationId xmlns:a16="http://schemas.microsoft.com/office/drawing/2014/main" id="{197E9285-A4B2-4F83-ABF9-5D271384C4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3910" y="1844824"/>
            <a:ext cx="9781612" cy="2554545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SzPct val="100000"/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SzPct val="10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zh-CN" altLang="en-US" sz="2000" dirty="0">
                <a:solidFill>
                  <a:srgbClr val="0071C1"/>
                </a:solidFill>
                <a:latin typeface="Times New Roman" panose="02020603050405020304" pitchFamily="18" charset="0"/>
                <a:sym typeface="Calibri" pitchFamily="34" charset="0"/>
              </a:rPr>
              <a:t>定义</a:t>
            </a:r>
            <a:r>
              <a:rPr lang="en-US" altLang="zh-CN" sz="2000" dirty="0">
                <a:solidFill>
                  <a:srgbClr val="0071C1"/>
                </a:solidFill>
                <a:latin typeface="Times New Roman" panose="02020603050405020304" pitchFamily="18" charset="0"/>
                <a:sym typeface="Calibri" pitchFamily="34" charset="0"/>
              </a:rPr>
              <a:t>6.15  </a:t>
            </a:r>
            <a:r>
              <a:rPr lang="zh-CN" altLang="en-US" sz="2000" dirty="0">
                <a:latin typeface="Times New Roman" panose="02020603050405020304" pitchFamily="18" charset="0"/>
                <a:sym typeface="Calibri" pitchFamily="34" charset="0"/>
              </a:rPr>
              <a:t>如果函数依赖集</a:t>
            </a:r>
            <a:r>
              <a:rPr lang="en-US" altLang="zh-CN" sz="2000" i="1" dirty="0">
                <a:latin typeface="Times New Roman" panose="02020603050405020304" pitchFamily="18" charset="0"/>
                <a:sym typeface="Calibri" pitchFamily="34" charset="0"/>
              </a:rPr>
              <a:t>F</a:t>
            </a:r>
            <a:r>
              <a:rPr lang="zh-CN" altLang="en-US" sz="2000" dirty="0">
                <a:latin typeface="Times New Roman" panose="02020603050405020304" pitchFamily="18" charset="0"/>
                <a:sym typeface="Calibri" pitchFamily="34" charset="0"/>
              </a:rPr>
              <a:t>满足下列条件，则称</a:t>
            </a:r>
            <a:r>
              <a:rPr lang="en-US" altLang="zh-CN" sz="2000" i="1" dirty="0">
                <a:latin typeface="Times New Roman" panose="02020603050405020304" pitchFamily="18" charset="0"/>
                <a:sym typeface="Calibri" pitchFamily="34" charset="0"/>
              </a:rPr>
              <a:t>F</a:t>
            </a:r>
            <a:r>
              <a:rPr lang="zh-CN" altLang="en-US" sz="2000" dirty="0">
                <a:latin typeface="Times New Roman" panose="02020603050405020304" pitchFamily="18" charset="0"/>
                <a:sym typeface="Calibri" pitchFamily="34" charset="0"/>
              </a:rPr>
              <a:t>为一个极小函数依赖集，亦称为最小依赖集或最小覆盖。</a:t>
            </a:r>
          </a:p>
          <a:p>
            <a:pPr marL="457200" lvl="1" indent="0">
              <a:lnSpc>
                <a:spcPct val="120000"/>
              </a:lnSpc>
              <a:buNone/>
            </a:pPr>
            <a:r>
              <a:rPr lang="zh-CN" altLang="en-US" sz="2000" dirty="0">
                <a:latin typeface="Times New Roman" panose="02020603050405020304" pitchFamily="18" charset="0"/>
                <a:sym typeface="Calibri" pitchFamily="34" charset="0"/>
              </a:rPr>
              <a:t>（</a:t>
            </a:r>
            <a:r>
              <a:rPr lang="en-US" altLang="zh-CN" sz="2000" dirty="0">
                <a:latin typeface="Times New Roman" panose="02020603050405020304" pitchFamily="18" charset="0"/>
                <a:sym typeface="Calibri" pitchFamily="34" charset="0"/>
              </a:rPr>
              <a:t>1</a:t>
            </a:r>
            <a:r>
              <a:rPr lang="zh-CN" altLang="en-US" sz="2000" dirty="0">
                <a:latin typeface="Times New Roman" panose="02020603050405020304" pitchFamily="18" charset="0"/>
                <a:sym typeface="Calibri" pitchFamily="34" charset="0"/>
              </a:rPr>
              <a:t>）</a:t>
            </a:r>
            <a:r>
              <a:rPr lang="en-US" altLang="zh-CN" sz="2000" i="1" dirty="0">
                <a:latin typeface="Times New Roman" panose="02020603050405020304" pitchFamily="18" charset="0"/>
                <a:sym typeface="Calibri" pitchFamily="34" charset="0"/>
              </a:rPr>
              <a:t>F</a:t>
            </a:r>
            <a:r>
              <a:rPr lang="zh-CN" altLang="en-US" sz="2000" dirty="0">
                <a:latin typeface="Times New Roman" panose="02020603050405020304" pitchFamily="18" charset="0"/>
                <a:sym typeface="Calibri" pitchFamily="34" charset="0"/>
              </a:rPr>
              <a:t>中任一函数依赖的右部仅含有一个属性。</a:t>
            </a:r>
          </a:p>
          <a:p>
            <a:pPr marL="457200" lvl="1" indent="0">
              <a:lnSpc>
                <a:spcPct val="120000"/>
              </a:lnSpc>
              <a:buNone/>
            </a:pPr>
            <a:r>
              <a:rPr lang="zh-CN" altLang="en-US" sz="2000" dirty="0">
                <a:latin typeface="Times New Roman" panose="02020603050405020304" pitchFamily="18" charset="0"/>
                <a:sym typeface="Calibri" pitchFamily="34" charset="0"/>
              </a:rPr>
              <a:t>（</a:t>
            </a:r>
            <a:r>
              <a:rPr lang="en-US" altLang="zh-CN" sz="2000" dirty="0">
                <a:latin typeface="Times New Roman" panose="02020603050405020304" pitchFamily="18" charset="0"/>
                <a:sym typeface="Calibri" pitchFamily="34" charset="0"/>
              </a:rPr>
              <a:t>2</a:t>
            </a:r>
            <a:r>
              <a:rPr lang="zh-CN" altLang="en-US" sz="2000" dirty="0">
                <a:latin typeface="Times New Roman" panose="02020603050405020304" pitchFamily="18" charset="0"/>
                <a:sym typeface="Calibri" pitchFamily="34" charset="0"/>
              </a:rPr>
              <a:t>）</a:t>
            </a:r>
            <a:r>
              <a:rPr lang="en-US" altLang="zh-CN" sz="2000" i="1" dirty="0">
                <a:latin typeface="Times New Roman" panose="02020603050405020304" pitchFamily="18" charset="0"/>
                <a:sym typeface="Calibri" pitchFamily="34" charset="0"/>
              </a:rPr>
              <a:t>F</a:t>
            </a:r>
            <a:r>
              <a:rPr lang="zh-CN" altLang="en-US" sz="2000" dirty="0">
                <a:latin typeface="Times New Roman" panose="02020603050405020304" pitchFamily="18" charset="0"/>
                <a:sym typeface="Calibri" pitchFamily="34" charset="0"/>
              </a:rPr>
              <a:t>中不存在这样的函数依赖</a:t>
            </a:r>
            <a:r>
              <a:rPr lang="en-US" altLang="zh-CN" sz="2000" i="1" dirty="0">
                <a:latin typeface="Times New Roman" panose="02020603050405020304" pitchFamily="18" charset="0"/>
                <a:sym typeface="Calibri" pitchFamily="34" charset="0"/>
              </a:rPr>
              <a:t>X</a:t>
            </a:r>
            <a:r>
              <a:rPr lang="en-US" altLang="zh-CN" sz="2000" dirty="0">
                <a:latin typeface="Times New Roman" panose="02020603050405020304" pitchFamily="18" charset="0"/>
                <a:sym typeface="Calibri" pitchFamily="34" charset="0"/>
              </a:rPr>
              <a:t>→</a:t>
            </a:r>
            <a:r>
              <a:rPr lang="en-US" altLang="zh-CN" sz="2000" i="1" dirty="0">
                <a:latin typeface="Times New Roman" panose="02020603050405020304" pitchFamily="18" charset="0"/>
                <a:sym typeface="Calibri" pitchFamily="34" charset="0"/>
              </a:rPr>
              <a:t>A</a:t>
            </a:r>
            <a:r>
              <a:rPr lang="zh-CN" altLang="en-US" sz="2000" dirty="0">
                <a:latin typeface="Times New Roman" panose="02020603050405020304" pitchFamily="18" charset="0"/>
                <a:sym typeface="Calibri" pitchFamily="34" charset="0"/>
              </a:rPr>
              <a:t>，</a:t>
            </a:r>
            <a:r>
              <a:rPr lang="en-US" altLang="zh-CN" sz="2000" i="1" dirty="0">
                <a:latin typeface="Times New Roman" panose="02020603050405020304" pitchFamily="18" charset="0"/>
                <a:sym typeface="Calibri" pitchFamily="34" charset="0"/>
              </a:rPr>
              <a:t> </a:t>
            </a:r>
            <a:r>
              <a:rPr lang="zh-CN" altLang="en-US" sz="2000" dirty="0">
                <a:latin typeface="Times New Roman" panose="02020603050405020304" pitchFamily="18" charset="0"/>
                <a:sym typeface="Calibri" pitchFamily="34" charset="0"/>
              </a:rPr>
              <a:t>使得</a:t>
            </a:r>
            <a:r>
              <a:rPr lang="en-US" altLang="zh-CN" sz="2000" i="1" dirty="0">
                <a:latin typeface="Times New Roman" panose="02020603050405020304" pitchFamily="18" charset="0"/>
                <a:sym typeface="Calibri" pitchFamily="34" charset="0"/>
              </a:rPr>
              <a:t>F</a:t>
            </a:r>
            <a:r>
              <a:rPr lang="zh-CN" altLang="en-US" sz="2000" dirty="0" smtClean="0">
                <a:latin typeface="Times New Roman" panose="02020603050405020304" pitchFamily="18" charset="0"/>
                <a:sym typeface="Calibri" pitchFamily="34" charset="0"/>
              </a:rPr>
              <a:t>与</a:t>
            </a:r>
            <a:r>
              <a:rPr lang="en-US" altLang="zh-CN" sz="2000" i="1" dirty="0" smtClean="0">
                <a:latin typeface="Times New Roman" panose="02020603050405020304" pitchFamily="18" charset="0"/>
                <a:sym typeface="Calibri" pitchFamily="34" charset="0"/>
              </a:rPr>
              <a:t>F</a:t>
            </a:r>
            <a:r>
              <a:rPr lang="en-US" altLang="zh-CN" sz="2000" dirty="0" smtClean="0">
                <a:latin typeface="Times New Roman" panose="02020603050405020304" pitchFamily="18" charset="0"/>
                <a:sym typeface="Calibri" pitchFamily="34" charset="0"/>
              </a:rPr>
              <a:t>-</a:t>
            </a:r>
            <a:r>
              <a:rPr lang="en-US" altLang="zh-CN" sz="2000" dirty="0">
                <a:latin typeface="Times New Roman" panose="02020603050405020304" pitchFamily="18" charset="0"/>
                <a:sym typeface="Calibri" pitchFamily="34" charset="0"/>
              </a:rPr>
              <a:t>{</a:t>
            </a:r>
            <a:r>
              <a:rPr lang="en-US" altLang="zh-CN" sz="2000" i="1" dirty="0">
                <a:latin typeface="Times New Roman" panose="02020603050405020304" pitchFamily="18" charset="0"/>
                <a:sym typeface="Calibri" pitchFamily="34" charset="0"/>
              </a:rPr>
              <a:t>X</a:t>
            </a:r>
            <a:r>
              <a:rPr lang="en-US" altLang="zh-CN" sz="2000" dirty="0">
                <a:latin typeface="Times New Roman" panose="02020603050405020304" pitchFamily="18" charset="0"/>
                <a:sym typeface="Calibri" pitchFamily="34" charset="0"/>
              </a:rPr>
              <a:t>→</a:t>
            </a:r>
            <a:r>
              <a:rPr lang="en-US" altLang="zh-CN" sz="2000" i="1" dirty="0">
                <a:latin typeface="Times New Roman" panose="02020603050405020304" pitchFamily="18" charset="0"/>
                <a:sym typeface="Calibri" pitchFamily="34" charset="0"/>
              </a:rPr>
              <a:t>A</a:t>
            </a:r>
            <a:r>
              <a:rPr lang="en-US" altLang="zh-CN" sz="2000" dirty="0">
                <a:latin typeface="Times New Roman" panose="02020603050405020304" pitchFamily="18" charset="0"/>
                <a:sym typeface="Calibri" pitchFamily="34" charset="0"/>
              </a:rPr>
              <a:t>}</a:t>
            </a:r>
            <a:r>
              <a:rPr lang="zh-CN" altLang="en-US" sz="2000" dirty="0">
                <a:latin typeface="Times New Roman" panose="02020603050405020304" pitchFamily="18" charset="0"/>
                <a:sym typeface="Calibri" pitchFamily="34" charset="0"/>
              </a:rPr>
              <a:t>等价。</a:t>
            </a:r>
          </a:p>
          <a:p>
            <a:pPr marL="457200" lvl="1" indent="0">
              <a:lnSpc>
                <a:spcPct val="120000"/>
              </a:lnSpc>
              <a:buNone/>
            </a:pPr>
            <a:r>
              <a:rPr lang="zh-CN" altLang="en-US" sz="2000" dirty="0" smtClean="0">
                <a:latin typeface="Times New Roman" panose="02020603050405020304" pitchFamily="18" charset="0"/>
                <a:sym typeface="Calibri" pitchFamily="34" charset="0"/>
              </a:rPr>
              <a:t>（</a:t>
            </a:r>
            <a:r>
              <a:rPr lang="en-US" altLang="zh-CN" sz="2000" dirty="0">
                <a:latin typeface="Times New Roman" panose="02020603050405020304" pitchFamily="18" charset="0"/>
                <a:sym typeface="Calibri" pitchFamily="34" charset="0"/>
              </a:rPr>
              <a:t>3</a:t>
            </a:r>
            <a:r>
              <a:rPr lang="zh-CN" altLang="en-US" sz="2000" dirty="0">
                <a:latin typeface="Times New Roman" panose="02020603050405020304" pitchFamily="18" charset="0"/>
                <a:sym typeface="Calibri" pitchFamily="34" charset="0"/>
              </a:rPr>
              <a:t>）</a:t>
            </a:r>
            <a:r>
              <a:rPr lang="en-US" altLang="zh-CN" sz="2000" i="1" dirty="0">
                <a:latin typeface="Times New Roman" panose="02020603050405020304" pitchFamily="18" charset="0"/>
                <a:sym typeface="Calibri" pitchFamily="34" charset="0"/>
              </a:rPr>
              <a:t>F</a:t>
            </a:r>
            <a:r>
              <a:rPr lang="zh-CN" altLang="en-US" sz="2000" dirty="0">
                <a:latin typeface="Times New Roman" panose="02020603050405020304" pitchFamily="18" charset="0"/>
                <a:sym typeface="Calibri" pitchFamily="34" charset="0"/>
              </a:rPr>
              <a:t>中不存在这样的函数依赖</a:t>
            </a:r>
            <a:r>
              <a:rPr lang="en-US" altLang="zh-CN" sz="2000" i="1" dirty="0">
                <a:latin typeface="Times New Roman" panose="02020603050405020304" pitchFamily="18" charset="0"/>
                <a:sym typeface="Calibri" pitchFamily="34" charset="0"/>
              </a:rPr>
              <a:t>X</a:t>
            </a:r>
            <a:r>
              <a:rPr lang="en-US" altLang="zh-CN" sz="2000" dirty="0">
                <a:latin typeface="Times New Roman" panose="02020603050405020304" pitchFamily="18" charset="0"/>
                <a:sym typeface="Calibri" pitchFamily="34" charset="0"/>
              </a:rPr>
              <a:t>→A</a:t>
            </a:r>
            <a:r>
              <a:rPr lang="zh-CN" altLang="en-US" sz="2000" dirty="0">
                <a:latin typeface="Times New Roman" panose="02020603050405020304" pitchFamily="18" charset="0"/>
                <a:sym typeface="Calibri" pitchFamily="34" charset="0"/>
              </a:rPr>
              <a:t>， </a:t>
            </a:r>
            <a:r>
              <a:rPr lang="en-US" altLang="zh-CN" sz="2000" i="1" dirty="0">
                <a:latin typeface="Times New Roman" panose="02020603050405020304" pitchFamily="18" charset="0"/>
                <a:sym typeface="Calibri" pitchFamily="34" charset="0"/>
              </a:rPr>
              <a:t>X</a:t>
            </a:r>
            <a:r>
              <a:rPr lang="zh-CN" altLang="en-US" sz="2000" dirty="0" smtClean="0">
                <a:latin typeface="Times New Roman" panose="02020603050405020304" pitchFamily="18" charset="0"/>
                <a:sym typeface="Calibri" pitchFamily="34" charset="0"/>
              </a:rPr>
              <a:t>有真子集</a:t>
            </a:r>
            <a:r>
              <a:rPr lang="en-US" altLang="zh-CN" sz="2000" i="1" dirty="0" smtClean="0">
                <a:latin typeface="Times New Roman" panose="02020603050405020304" pitchFamily="18" charset="0"/>
                <a:sym typeface="Calibri" pitchFamily="34" charset="0"/>
              </a:rPr>
              <a:t>Z</a:t>
            </a:r>
            <a:r>
              <a:rPr lang="zh-CN" altLang="en-US" sz="2000" dirty="0" smtClean="0">
                <a:latin typeface="Times New Roman" panose="02020603050405020304" pitchFamily="18" charset="0"/>
                <a:sym typeface="Calibri" pitchFamily="34" charset="0"/>
              </a:rPr>
              <a:t>使得</a:t>
            </a:r>
            <a:r>
              <a:rPr lang="en-US" altLang="zh-CN" sz="2000" i="1" dirty="0" smtClean="0">
                <a:latin typeface="Times New Roman" panose="02020603050405020304" pitchFamily="18" charset="0"/>
                <a:sym typeface="Calibri" pitchFamily="34" charset="0"/>
              </a:rPr>
              <a:t>F</a:t>
            </a:r>
            <a:r>
              <a:rPr lang="en-US" altLang="zh-CN" sz="2000" dirty="0" smtClean="0">
                <a:latin typeface="Times New Roman" panose="02020603050405020304" pitchFamily="18" charset="0"/>
                <a:sym typeface="Calibri" pitchFamily="34" charset="0"/>
              </a:rPr>
              <a:t>-{</a:t>
            </a:r>
            <a:r>
              <a:rPr lang="en-US" altLang="zh-CN" sz="2000" i="1" dirty="0" smtClean="0">
                <a:latin typeface="Times New Roman" panose="02020603050405020304" pitchFamily="18" charset="0"/>
                <a:sym typeface="Calibri" pitchFamily="34" charset="0"/>
              </a:rPr>
              <a:t>X</a:t>
            </a:r>
            <a:r>
              <a:rPr lang="en-US" altLang="zh-CN" sz="2000" dirty="0" smtClean="0">
                <a:latin typeface="Times New Roman" panose="02020603050405020304" pitchFamily="18" charset="0"/>
                <a:sym typeface="Calibri" pitchFamily="34" charset="0"/>
              </a:rPr>
              <a:t>→</a:t>
            </a:r>
            <a:r>
              <a:rPr lang="en-US" altLang="zh-CN" sz="2000" i="1" dirty="0" smtClean="0">
                <a:latin typeface="Times New Roman" panose="02020603050405020304" pitchFamily="18" charset="0"/>
                <a:sym typeface="Calibri" pitchFamily="34" charset="0"/>
              </a:rPr>
              <a:t>A</a:t>
            </a:r>
            <a:r>
              <a:rPr lang="en-US" altLang="zh-CN" sz="2000" dirty="0" smtClean="0">
                <a:latin typeface="Times New Roman" panose="02020603050405020304" pitchFamily="18" charset="0"/>
                <a:sym typeface="Calibri" pitchFamily="34" charset="0"/>
              </a:rPr>
              <a:t>}∪{</a:t>
            </a:r>
            <a:r>
              <a:rPr lang="en-US" altLang="zh-CN" sz="2000" i="1" dirty="0" smtClean="0">
                <a:latin typeface="Times New Roman" panose="02020603050405020304" pitchFamily="18" charset="0"/>
                <a:sym typeface="Calibri" pitchFamily="34" charset="0"/>
              </a:rPr>
              <a:t>Z</a:t>
            </a:r>
            <a:r>
              <a:rPr lang="en-US" altLang="zh-CN" sz="2000" dirty="0" smtClean="0">
                <a:latin typeface="Times New Roman" panose="02020603050405020304" pitchFamily="18" charset="0"/>
                <a:sym typeface="Calibri" pitchFamily="34" charset="0"/>
              </a:rPr>
              <a:t>→</a:t>
            </a:r>
            <a:r>
              <a:rPr lang="en-US" altLang="zh-CN" sz="2000" i="1" dirty="0" smtClean="0">
                <a:latin typeface="Times New Roman" panose="02020603050405020304" pitchFamily="18" charset="0"/>
                <a:sym typeface="Calibri" pitchFamily="34" charset="0"/>
              </a:rPr>
              <a:t>A</a:t>
            </a:r>
            <a:r>
              <a:rPr lang="en-US" altLang="zh-CN" sz="2000" dirty="0" smtClean="0">
                <a:latin typeface="Times New Roman" panose="02020603050405020304" pitchFamily="18" charset="0"/>
                <a:sym typeface="Calibri" pitchFamily="34" charset="0"/>
              </a:rPr>
              <a:t>}</a:t>
            </a:r>
            <a:r>
              <a:rPr lang="zh-CN" altLang="en-US" sz="2000" dirty="0" smtClean="0">
                <a:latin typeface="Times New Roman" panose="02020603050405020304" pitchFamily="18" charset="0"/>
                <a:sym typeface="Calibri" pitchFamily="34" charset="0"/>
              </a:rPr>
              <a:t>与</a:t>
            </a:r>
            <a:r>
              <a:rPr lang="en-US" altLang="zh-CN" sz="2000" i="1" dirty="0" smtClean="0">
                <a:latin typeface="Times New Roman" panose="02020603050405020304" pitchFamily="18" charset="0"/>
                <a:sym typeface="Calibri" pitchFamily="34" charset="0"/>
              </a:rPr>
              <a:t>F</a:t>
            </a:r>
            <a:r>
              <a:rPr lang="zh-CN" altLang="en-US" sz="2000" dirty="0" smtClean="0">
                <a:latin typeface="Times New Roman" panose="02020603050405020304" pitchFamily="18" charset="0"/>
                <a:sym typeface="Calibri" pitchFamily="34" charset="0"/>
              </a:rPr>
              <a:t>等价。 </a:t>
            </a:r>
            <a:endParaRPr lang="zh-CN" altLang="en-US" sz="2000" dirty="0">
              <a:latin typeface="Times New Roman" panose="02020603050405020304" pitchFamily="18" charset="0"/>
            </a:endParaRPr>
          </a:p>
        </p:txBody>
      </p:sp>
      <p:sp>
        <p:nvSpPr>
          <p:cNvPr id="10" name="Text Box 1054">
            <a:extLst>
              <a:ext uri="{FF2B5EF4-FFF2-40B4-BE49-F238E27FC236}">
                <a16:creationId xmlns:a16="http://schemas.microsoft.com/office/drawing/2014/main" id="{197E9285-A4B2-4F83-ABF9-5D271384C4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3910" y="4408393"/>
            <a:ext cx="9781612" cy="955903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SzPct val="100000"/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SzPct val="10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altLang="en-US" sz="2000" dirty="0">
                <a:solidFill>
                  <a:srgbClr val="0071C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libri" pitchFamily="34" charset="0"/>
              </a:rPr>
              <a:t>定理</a:t>
            </a:r>
            <a:r>
              <a:rPr lang="en-US" altLang="zh-CN" sz="2000" dirty="0">
                <a:solidFill>
                  <a:srgbClr val="0071C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libri" pitchFamily="34" charset="0"/>
              </a:rPr>
              <a:t>6.3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  <a:sym typeface="Calibri" pitchFamily="34" charset="0"/>
              </a:rPr>
              <a:t> 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  <a:sym typeface="Calibri" pitchFamily="34" charset="0"/>
              </a:rPr>
              <a:t>每一个函数依赖集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  <a:sym typeface="Calibri" pitchFamily="34" charset="0"/>
              </a:rPr>
              <a:t>F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  <a:sym typeface="Calibri" pitchFamily="34" charset="0"/>
              </a:rPr>
              <a:t>均等价于一个极小函数依赖集</a:t>
            </a:r>
            <a:r>
              <a:rPr lang="en-US" altLang="zh-CN" sz="2000" i="1" dirty="0" err="1">
                <a:latin typeface="Times New Roman" panose="02020603050405020304" pitchFamily="18" charset="0"/>
                <a:cs typeface="Times New Roman" panose="02020603050405020304" pitchFamily="18" charset="0"/>
                <a:sym typeface="Calibri" pitchFamily="34" charset="0"/>
              </a:rPr>
              <a:t>F</a:t>
            </a:r>
            <a:r>
              <a:rPr lang="en-US" altLang="zh-CN" sz="20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  <a:sym typeface="Calibri" pitchFamily="34" charset="0"/>
              </a:rPr>
              <a:t>m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  <a:sym typeface="Calibri" pitchFamily="34" charset="0"/>
              </a:rPr>
              <a:t>。此</a:t>
            </a:r>
            <a:r>
              <a:rPr lang="en-US" altLang="zh-CN" sz="2000" i="1" dirty="0" err="1">
                <a:latin typeface="Times New Roman" panose="02020603050405020304" pitchFamily="18" charset="0"/>
                <a:cs typeface="Times New Roman" panose="02020603050405020304" pitchFamily="18" charset="0"/>
                <a:sym typeface="Calibri" pitchFamily="34" charset="0"/>
              </a:rPr>
              <a:t>F</a:t>
            </a:r>
            <a:r>
              <a:rPr lang="en-US" altLang="zh-CN" sz="20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  <a:sym typeface="Calibri" pitchFamily="34" charset="0"/>
              </a:rPr>
              <a:t>m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  <a:sym typeface="Calibri" pitchFamily="34" charset="0"/>
              </a:rPr>
              <a:t>称为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  <a:sym typeface="Calibri" pitchFamily="34" charset="0"/>
              </a:rPr>
              <a:t>F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  <a:sym typeface="Calibri" pitchFamily="34" charset="0"/>
              </a:rPr>
              <a:t>的最小依赖集。</a:t>
            </a:r>
          </a:p>
        </p:txBody>
      </p:sp>
      <p:pic>
        <p:nvPicPr>
          <p:cNvPr id="7" name="Voice6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960784" y="32258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663077"/>
      </p:ext>
    </p:extLst>
  </p:cSld>
  <p:clrMapOvr>
    <a:masterClrMapping/>
  </p:clrMapOvr>
  <p:transition spd="slow" advTm="7700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319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4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4500"/>
                                  </p:stCondLst>
                                  <p:iterate type="lt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17300"/>
                                  </p:stCondLst>
                                  <p:iterate type="lt">
                                    <p:tmPct val="23367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2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62400"/>
                                  </p:stCondLst>
                                  <p:iterate type="lt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83" grpId="0"/>
      <p:bldP spid="35" grpId="0"/>
      <p:bldP spid="9" grpId="0"/>
      <p:bldP spid="1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979876" y="260648"/>
            <a:ext cx="31323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  <a:latin typeface="Times New Roman" panose="02020603050405020304" pitchFamily="18" charset="0"/>
              </a:rPr>
              <a:t>§</a:t>
            </a:r>
            <a:r>
              <a:rPr lang="en-US" altLang="zh-CN" sz="3200" b="1" dirty="0">
                <a:latin typeface="Times New Roman" panose="02020603050405020304" pitchFamily="18" charset="0"/>
              </a:rPr>
              <a:t> </a:t>
            </a:r>
            <a:r>
              <a:rPr lang="zh-CN" altLang="en-US" sz="3200" dirty="0">
                <a:solidFill>
                  <a:schemeClr val="bg1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知识点检测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002633" y="836712"/>
            <a:ext cx="998991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  <a:sym typeface="Calibri" pitchFamily="34" charset="0"/>
              </a:rPr>
              <a:t>考察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  <a:sym typeface="Calibri" pitchFamily="34" charset="0"/>
              </a:rPr>
              <a:t>6.1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  <a:sym typeface="Calibri" pitchFamily="34" charset="0"/>
              </a:rPr>
              <a:t>节中的关系模式</a:t>
            </a:r>
            <a:r>
              <a:rPr lang="en-US" altLang="zh-CN" sz="2000" b="1" i="1" dirty="0">
                <a:latin typeface="Times New Roman" panose="02020603050405020304" pitchFamily="18" charset="0"/>
                <a:cs typeface="Times New Roman" panose="02020603050405020304" pitchFamily="18" charset="0"/>
                <a:sym typeface="Calibri" pitchFamily="34" charset="0"/>
              </a:rPr>
              <a:t>S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  <a:sym typeface="Calibri" pitchFamily="34" charset="0"/>
              </a:rPr>
              <a:t>&lt;</a:t>
            </a:r>
            <a:r>
              <a:rPr lang="en-US" altLang="zh-CN" sz="2000" b="1" i="1" dirty="0">
                <a:latin typeface="Times New Roman" panose="02020603050405020304" pitchFamily="18" charset="0"/>
                <a:cs typeface="Times New Roman" panose="02020603050405020304" pitchFamily="18" charset="0"/>
                <a:sym typeface="Calibri" pitchFamily="34" charset="0"/>
              </a:rPr>
              <a:t>U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  <a:sym typeface="Calibri" pitchFamily="34" charset="0"/>
              </a:rPr>
              <a:t>,</a:t>
            </a:r>
            <a:r>
              <a:rPr lang="en-US" altLang="zh-CN" sz="2000" b="1" i="1" dirty="0">
                <a:latin typeface="Times New Roman" panose="02020603050405020304" pitchFamily="18" charset="0"/>
                <a:cs typeface="Times New Roman" panose="02020603050405020304" pitchFamily="18" charset="0"/>
                <a:sym typeface="Calibri" pitchFamily="34" charset="0"/>
              </a:rPr>
              <a:t>F</a:t>
            </a:r>
            <a:r>
              <a:rPr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Calibri" pitchFamily="34" charset="0"/>
              </a:rPr>
              <a:t>&gt;</a:t>
            </a: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Calibri" pitchFamily="34" charset="0"/>
              </a:rPr>
              <a:t>，</a:t>
            </a:r>
            <a:r>
              <a:rPr lang="en-US" altLang="zh-CN" sz="2000" b="1" i="1" dirty="0">
                <a:latin typeface="Times New Roman" panose="02020603050405020304" pitchFamily="18" charset="0"/>
                <a:cs typeface="Times New Roman" panose="02020603050405020304" pitchFamily="18" charset="0"/>
                <a:sym typeface="Calibri" pitchFamily="34" charset="0"/>
              </a:rPr>
              <a:t> </a:t>
            </a:r>
            <a:r>
              <a:rPr lang="en-US" altLang="zh-CN" sz="2000" b="1" i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Calibri" pitchFamily="34" charset="0"/>
              </a:rPr>
              <a:t>F</a:t>
            </a:r>
            <a:r>
              <a:rPr lang="zh-CN" altLang="en-US" sz="2000" b="1" i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Calibri" pitchFamily="34" charset="0"/>
              </a:rPr>
              <a:t>、</a:t>
            </a:r>
            <a:r>
              <a:rPr lang="en-US" altLang="zh-CN" sz="2000" b="1" i="1" dirty="0">
                <a:latin typeface="Times New Roman" panose="02020603050405020304" pitchFamily="18" charset="0"/>
                <a:cs typeface="Times New Roman" panose="02020603050405020304" pitchFamily="18" charset="0"/>
                <a:sym typeface="Calibri" pitchFamily="34" charset="0"/>
              </a:rPr>
              <a:t> F </a:t>
            </a: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Calibri" pitchFamily="34" charset="0"/>
              </a:rPr>
              <a:t>‘是否为最小覆盖</a:t>
            </a: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91344" y="6237312"/>
            <a:ext cx="36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Times New Roman" panose="02020603050405020304" pitchFamily="18" charset="0"/>
                <a:ea typeface="+mj-ea"/>
              </a:rPr>
              <a:t>    答案  </a:t>
            </a:r>
            <a:r>
              <a:rPr lang="en-US" altLang="zh-CN" b="1" dirty="0">
                <a:solidFill>
                  <a:schemeClr val="bg1"/>
                </a:solidFill>
                <a:latin typeface="Times New Roman" panose="02020603050405020304" pitchFamily="18" charset="0"/>
                <a:ea typeface="+mj-ea"/>
              </a:rPr>
              <a:t>  </a:t>
            </a:r>
            <a:r>
              <a:rPr lang="zh-CN" altLang="en-US" b="1" dirty="0">
                <a:solidFill>
                  <a:schemeClr val="bg1"/>
                </a:solidFill>
                <a:latin typeface="Times New Roman" panose="02020603050405020304" pitchFamily="18" charset="0"/>
                <a:ea typeface="+mj-ea"/>
              </a:rPr>
              <a:t>解析  </a:t>
            </a:r>
            <a:r>
              <a:rPr lang="en-US" altLang="zh-CN" b="1" dirty="0" smtClean="0">
                <a:solidFill>
                  <a:srgbClr val="0071C1"/>
                </a:solidFill>
                <a:latin typeface="Times New Roman" panose="02020603050405020304" pitchFamily="18" charset="0"/>
              </a:rPr>
              <a:t>  </a:t>
            </a:r>
            <a:r>
              <a:rPr lang="en-US" altLang="zh-CN" b="1" dirty="0" smtClean="0">
                <a:solidFill>
                  <a:schemeClr val="bg1"/>
                </a:solidFill>
                <a:latin typeface="Times New Roman" panose="02020603050405020304" pitchFamily="18" charset="0"/>
              </a:rPr>
              <a:t> </a:t>
            </a:r>
            <a:r>
              <a:rPr lang="zh-CN" altLang="en-US" b="1" dirty="0">
                <a:solidFill>
                  <a:schemeClr val="bg1"/>
                </a:solidFill>
                <a:latin typeface="Times New Roman" panose="02020603050405020304" pitchFamily="18" charset="0"/>
              </a:rPr>
              <a:t>下一题</a:t>
            </a:r>
            <a:r>
              <a:rPr lang="zh-CN" altLang="en-US" b="1" dirty="0">
                <a:solidFill>
                  <a:schemeClr val="bg1"/>
                </a:solidFill>
                <a:latin typeface="Times New Roman" panose="02020603050405020304" pitchFamily="18" charset="0"/>
                <a:ea typeface="+mj-ea"/>
              </a:rPr>
              <a:t>        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0536" y="6408712"/>
            <a:ext cx="404664" cy="404664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1055440" y="6269250"/>
            <a:ext cx="6495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</a:rPr>
              <a:t>解析</a:t>
            </a: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064444" y="1600927"/>
            <a:ext cx="10133926" cy="3111686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zh-CN" sz="2000" b="1" dirty="0" smtClean="0">
                <a:solidFill>
                  <a:srgbClr val="333333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【</a:t>
            </a:r>
            <a:r>
              <a:rPr lang="zh-CN" altLang="en-US" sz="2000" b="1" dirty="0" smtClean="0">
                <a:solidFill>
                  <a:srgbClr val="0071C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解析</a:t>
            </a:r>
            <a:r>
              <a:rPr lang="en-US" altLang="zh-CN" sz="2000" b="1" dirty="0" smtClean="0">
                <a:solidFill>
                  <a:srgbClr val="333333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】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  <a:sym typeface="Calibri" pitchFamily="34" charset="0"/>
              </a:rPr>
              <a:t>其中：</a:t>
            </a:r>
          </a:p>
          <a:p>
            <a:pPr>
              <a:lnSpc>
                <a:spcPct val="110000"/>
              </a:lnSpc>
            </a:pP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  <a:sym typeface="Calibri" pitchFamily="34" charset="0"/>
              </a:rPr>
              <a:t>         </a:t>
            </a:r>
            <a:r>
              <a:rPr lang="en-US" altLang="zh-CN" sz="2000" b="1" i="1" dirty="0">
                <a:latin typeface="Times New Roman" panose="02020603050405020304" pitchFamily="18" charset="0"/>
                <a:cs typeface="Times New Roman" panose="02020603050405020304" pitchFamily="18" charset="0"/>
                <a:sym typeface="Calibri" pitchFamily="34" charset="0"/>
              </a:rPr>
              <a:t>U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  <a:sym typeface="Calibri" pitchFamily="34" charset="0"/>
              </a:rPr>
              <a:t>={S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  <a:sym typeface="Calibri" pitchFamily="34" charset="0"/>
              </a:rPr>
              <a:t>no, 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  <a:sym typeface="Calibri" pitchFamily="34" charset="0"/>
              </a:rPr>
              <a:t>S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  <a:sym typeface="Calibri" pitchFamily="34" charset="0"/>
              </a:rPr>
              <a:t>dept, 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  <a:sym typeface="Calibri" pitchFamily="34" charset="0"/>
              </a:rPr>
              <a:t>M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  <a:sym typeface="Calibri" pitchFamily="34" charset="0"/>
              </a:rPr>
              <a:t>name, 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  <a:sym typeface="Calibri" pitchFamily="34" charset="0"/>
              </a:rPr>
              <a:t>C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  <a:sym typeface="Calibri" pitchFamily="34" charset="0"/>
              </a:rPr>
              <a:t>no, 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  <a:sym typeface="Calibri" pitchFamily="34" charset="0"/>
              </a:rPr>
              <a:t>G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  <a:sym typeface="Calibri" pitchFamily="34" charset="0"/>
              </a:rPr>
              <a:t>rade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  <a:sym typeface="Calibri" pitchFamily="34" charset="0"/>
              </a:rPr>
              <a:t>}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  <a:sym typeface="Calibri" pitchFamily="34" charset="0"/>
              </a:rPr>
              <a:t>，</a:t>
            </a:r>
          </a:p>
          <a:p>
            <a:pPr>
              <a:lnSpc>
                <a:spcPct val="110000"/>
              </a:lnSpc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  <a:sym typeface="Calibri" pitchFamily="34" charset="0"/>
              </a:rPr>
              <a:t>         </a:t>
            </a:r>
            <a:r>
              <a:rPr lang="en-US" altLang="zh-CN" sz="2000" b="1" i="1" dirty="0">
                <a:latin typeface="Times New Roman" panose="02020603050405020304" pitchFamily="18" charset="0"/>
                <a:cs typeface="Times New Roman" panose="02020603050405020304" pitchFamily="18" charset="0"/>
                <a:sym typeface="Calibri" pitchFamily="34" charset="0"/>
              </a:rPr>
              <a:t>F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  <a:sym typeface="Calibri" pitchFamily="34" charset="0"/>
              </a:rPr>
              <a:t>={S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  <a:sym typeface="Calibri" pitchFamily="34" charset="0"/>
              </a:rPr>
              <a:t>no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  <a:sym typeface="Calibri" pitchFamily="34" charset="0"/>
              </a:rPr>
              <a:t>→S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  <a:sym typeface="Calibri" pitchFamily="34" charset="0"/>
              </a:rPr>
              <a:t>dept, 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  <a:sym typeface="Calibri" pitchFamily="34" charset="0"/>
              </a:rPr>
              <a:t>S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  <a:sym typeface="Calibri" pitchFamily="34" charset="0"/>
              </a:rPr>
              <a:t>dept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  <a:sym typeface="Calibri" pitchFamily="34" charset="0"/>
              </a:rPr>
              <a:t>→M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  <a:sym typeface="Calibri" pitchFamily="34" charset="0"/>
              </a:rPr>
              <a:t>name, 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  <a:sym typeface="Calibri" pitchFamily="34" charset="0"/>
              </a:rPr>
              <a:t>(S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  <a:sym typeface="Calibri" pitchFamily="34" charset="0"/>
              </a:rPr>
              <a:t>no,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  <a:sym typeface="Calibri" pitchFamily="34" charset="0"/>
              </a:rPr>
              <a:t>C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  <a:sym typeface="Calibri" pitchFamily="34" charset="0"/>
              </a:rPr>
              <a:t>no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  <a:sym typeface="Calibri" pitchFamily="34" charset="0"/>
              </a:rPr>
              <a:t>)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  <a:sym typeface="Calibri" pitchFamily="34" charset="0"/>
              </a:rPr>
              <a:t>→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  <a:sym typeface="Calibri" pitchFamily="34" charset="0"/>
              </a:rPr>
              <a:t>Gr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  <a:sym typeface="Calibri" pitchFamily="34" charset="0"/>
              </a:rPr>
              <a:t>ade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  <a:sym typeface="Calibri" pitchFamily="34" charset="0"/>
              </a:rPr>
              <a:t>} 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  <a:sym typeface="Calibri" pitchFamily="34" charset="0"/>
              </a:rPr>
              <a:t>         </a:t>
            </a:r>
          </a:p>
          <a:p>
            <a:pPr>
              <a:lnSpc>
                <a:spcPct val="110000"/>
              </a:lnSpc>
            </a:pP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  <a:sym typeface="Calibri" pitchFamily="34" charset="0"/>
              </a:rPr>
              <a:t>         </a:t>
            </a:r>
            <a:r>
              <a:rPr lang="en-US" altLang="zh-CN" sz="2000" b="1" i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Calibri" pitchFamily="34" charset="0"/>
              </a:rPr>
              <a:t>F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  <a:sym typeface="Calibri" pitchFamily="34" charset="0"/>
              </a:rPr>
              <a:t>是最小覆盖</a:t>
            </a: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  <a:sym typeface="Calibri" pitchFamily="34" charset="0"/>
            </a:endParaRPr>
          </a:p>
          <a:p>
            <a:pPr>
              <a:lnSpc>
                <a:spcPct val="110000"/>
              </a:lnSpc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  <a:sym typeface="Calibri" pitchFamily="34" charset="0"/>
              </a:rPr>
              <a:t>         </a:t>
            </a:r>
            <a:r>
              <a:rPr lang="en-US" altLang="zh-CN" sz="2000" b="1" i="1" dirty="0">
                <a:latin typeface="Times New Roman" panose="02020603050405020304" pitchFamily="18" charset="0"/>
                <a:cs typeface="Times New Roman" panose="02020603050405020304" pitchFamily="18" charset="0"/>
                <a:sym typeface="Calibri" pitchFamily="34" charset="0"/>
              </a:rPr>
              <a:t>F 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  <a:sym typeface="Calibri" pitchFamily="34" charset="0"/>
              </a:rPr>
              <a:t>' 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  <a:sym typeface="Calibri" pitchFamily="34" charset="0"/>
              </a:rPr>
              <a:t>={S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  <a:sym typeface="Calibri" pitchFamily="34" charset="0"/>
              </a:rPr>
              <a:t>no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  <a:sym typeface="Calibri" pitchFamily="34" charset="0"/>
              </a:rPr>
              <a:t>→S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  <a:sym typeface="Calibri" pitchFamily="34" charset="0"/>
              </a:rPr>
              <a:t>dept, 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  <a:sym typeface="Calibri" pitchFamily="34" charset="0"/>
              </a:rPr>
              <a:t>S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  <a:sym typeface="Calibri" pitchFamily="34" charset="0"/>
              </a:rPr>
              <a:t>no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  <a:sym typeface="Calibri" pitchFamily="34" charset="0"/>
              </a:rPr>
              <a:t>→M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  <a:sym typeface="Calibri" pitchFamily="34" charset="0"/>
              </a:rPr>
              <a:t>name, 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  <a:sym typeface="Calibri" pitchFamily="34" charset="0"/>
              </a:rPr>
              <a:t>S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  <a:sym typeface="Calibri" pitchFamily="34" charset="0"/>
              </a:rPr>
              <a:t>dept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  <a:sym typeface="Calibri" pitchFamily="34" charset="0"/>
              </a:rPr>
              <a:t>→M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  <a:sym typeface="Calibri" pitchFamily="34" charset="0"/>
              </a:rPr>
              <a:t>name,</a:t>
            </a: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  <a:sym typeface="Calibri" pitchFamily="34" charset="0"/>
            </a:endParaRPr>
          </a:p>
          <a:p>
            <a:pPr>
              <a:lnSpc>
                <a:spcPct val="110000"/>
              </a:lnSpc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  <a:sym typeface="Calibri" pitchFamily="34" charset="0"/>
              </a:rPr>
              <a:t>              (S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  <a:sym typeface="Calibri" pitchFamily="34" charset="0"/>
              </a:rPr>
              <a:t>no,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  <a:sym typeface="Calibri" pitchFamily="34" charset="0"/>
              </a:rPr>
              <a:t>C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  <a:sym typeface="Calibri" pitchFamily="34" charset="0"/>
              </a:rPr>
              <a:t>no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  <a:sym typeface="Calibri" pitchFamily="34" charset="0"/>
              </a:rPr>
              <a:t>)→G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  <a:sym typeface="Calibri" pitchFamily="34" charset="0"/>
              </a:rPr>
              <a:t>rade, 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  <a:sym typeface="Calibri" pitchFamily="34" charset="0"/>
              </a:rPr>
              <a:t>(Sn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  <a:sym typeface="Calibri" pitchFamily="34" charset="0"/>
              </a:rPr>
              <a:t>o,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  <a:sym typeface="Calibri" pitchFamily="34" charset="0"/>
              </a:rPr>
              <a:t>S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  <a:sym typeface="Calibri" pitchFamily="34" charset="0"/>
              </a:rPr>
              <a:t>dept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  <a:sym typeface="Calibri" pitchFamily="34" charset="0"/>
              </a:rPr>
              <a:t>)→S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  <a:sym typeface="Calibri" pitchFamily="34" charset="0"/>
              </a:rPr>
              <a:t>dept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  <a:sym typeface="Calibri" pitchFamily="34" charset="0"/>
              </a:rPr>
              <a:t>}</a:t>
            </a:r>
          </a:p>
          <a:p>
            <a:pPr>
              <a:lnSpc>
                <a:spcPct val="110000"/>
              </a:lnSpc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  <a:sym typeface="Calibri" pitchFamily="34" charset="0"/>
              </a:rPr>
              <a:t>        </a:t>
            </a:r>
            <a:r>
              <a:rPr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Calibri" pitchFamily="34" charset="0"/>
              </a:rPr>
              <a:t> </a:t>
            </a:r>
            <a:r>
              <a:rPr lang="en-US" altLang="zh-CN" sz="2000" b="1" i="1" dirty="0">
                <a:latin typeface="Times New Roman" panose="02020603050405020304" pitchFamily="18" charset="0"/>
                <a:cs typeface="Times New Roman" panose="02020603050405020304" pitchFamily="18" charset="0"/>
                <a:sym typeface="Calibri" pitchFamily="34" charset="0"/>
              </a:rPr>
              <a:t>F 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  <a:sym typeface="Calibri" pitchFamily="34" charset="0"/>
              </a:rPr>
              <a:t>'不是最小覆盖</a:t>
            </a:r>
          </a:p>
          <a:p>
            <a:pPr lvl="2">
              <a:lnSpc>
                <a:spcPct val="110000"/>
              </a:lnSpc>
              <a:buFont typeface="Wingdings" pitchFamily="2" charset="2"/>
              <a:buChar char="n"/>
            </a:pP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  <a:sym typeface="Calibri" pitchFamily="34" charset="0"/>
              </a:rPr>
              <a:t>因为：</a:t>
            </a:r>
            <a:r>
              <a:rPr lang="en-US" altLang="zh-CN" sz="2000" b="1" i="1" dirty="0">
                <a:latin typeface="Times New Roman" panose="02020603050405020304" pitchFamily="18" charset="0"/>
                <a:cs typeface="Times New Roman" panose="02020603050405020304" pitchFamily="18" charset="0"/>
                <a:sym typeface="Calibri" pitchFamily="34" charset="0"/>
              </a:rPr>
              <a:t>F 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  <a:sym typeface="Calibri" pitchFamily="34" charset="0"/>
              </a:rPr>
              <a:t>'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  <a:sym typeface="Calibri" pitchFamily="34" charset="0"/>
              </a:rPr>
              <a:t>- {S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  <a:sym typeface="Calibri" pitchFamily="34" charset="0"/>
              </a:rPr>
              <a:t>no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  <a:sym typeface="Calibri" pitchFamily="34" charset="0"/>
              </a:rPr>
              <a:t>→M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  <a:sym typeface="Calibri" pitchFamily="34" charset="0"/>
              </a:rPr>
              <a:t>name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  <a:sym typeface="Calibri" pitchFamily="34" charset="0"/>
              </a:rPr>
              <a:t>}  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  <a:sym typeface="Calibri" pitchFamily="34" charset="0"/>
              </a:rPr>
              <a:t>与 </a:t>
            </a:r>
            <a:r>
              <a:rPr lang="en-US" altLang="zh-CN" sz="2000" b="1" i="1" dirty="0">
                <a:latin typeface="Times New Roman" panose="02020603050405020304" pitchFamily="18" charset="0"/>
                <a:cs typeface="Times New Roman" panose="02020603050405020304" pitchFamily="18" charset="0"/>
                <a:sym typeface="Calibri" pitchFamily="34" charset="0"/>
              </a:rPr>
              <a:t>F 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  <a:sym typeface="Calibri" pitchFamily="34" charset="0"/>
              </a:rPr>
              <a:t>'等价</a:t>
            </a:r>
          </a:p>
          <a:p>
            <a:pPr lvl="2">
              <a:lnSpc>
                <a:spcPct val="110000"/>
              </a:lnSpc>
              <a:buFont typeface="Wingdings" pitchFamily="2" charset="2"/>
              <a:buChar char="n"/>
            </a:pPr>
            <a:r>
              <a:rPr lang="en-US" altLang="zh-CN" sz="2000" b="1" i="1" dirty="0">
                <a:latin typeface="Times New Roman" panose="02020603050405020304" pitchFamily="18" charset="0"/>
                <a:cs typeface="Times New Roman" panose="02020603050405020304" pitchFamily="18" charset="0"/>
                <a:sym typeface="Calibri" pitchFamily="34" charset="0"/>
              </a:rPr>
              <a:t>F 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  <a:sym typeface="Calibri" pitchFamily="34" charset="0"/>
              </a:rPr>
              <a:t>'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  <a:sym typeface="Calibri" pitchFamily="34" charset="0"/>
              </a:rPr>
              <a:t>- {(S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  <a:sym typeface="Calibri" pitchFamily="34" charset="0"/>
              </a:rPr>
              <a:t>no,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  <a:sym typeface="Calibri" pitchFamily="34" charset="0"/>
              </a:rPr>
              <a:t>S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  <a:sym typeface="Calibri" pitchFamily="34" charset="0"/>
              </a:rPr>
              <a:t>dept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  <a:sym typeface="Calibri" pitchFamily="34" charset="0"/>
              </a:rPr>
              <a:t>)→S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  <a:sym typeface="Calibri" pitchFamily="34" charset="0"/>
              </a:rPr>
              <a:t>dept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  <a:sym typeface="Calibri" pitchFamily="34" charset="0"/>
              </a:rPr>
              <a:t>} 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  <a:sym typeface="Calibri" pitchFamily="34" charset="0"/>
              </a:rPr>
              <a:t>也与</a:t>
            </a:r>
            <a:r>
              <a:rPr lang="en-US" altLang="zh-CN" sz="2000" b="1" i="1" dirty="0">
                <a:latin typeface="Times New Roman" panose="02020603050405020304" pitchFamily="18" charset="0"/>
                <a:cs typeface="Times New Roman" panose="02020603050405020304" pitchFamily="18" charset="0"/>
                <a:sym typeface="Calibri" pitchFamily="34" charset="0"/>
              </a:rPr>
              <a:t>F 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  <a:sym typeface="Calibri" pitchFamily="34" charset="0"/>
              </a:rPr>
              <a:t>'等价</a:t>
            </a: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  <a:sym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0809574"/>
      </p:ext>
    </p:extLst>
  </p:cSld>
  <p:clrMapOvr>
    <a:masterClrMapping/>
  </p:clrMapOvr>
  <p:transition spd="slow" advTm="1500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6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7" presetClass="entr" presetSubtype="0" fill="hold" grpId="0" nodeType="click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6" grpId="0"/>
      <p:bldP spid="9" grpId="0"/>
      <p:bldP spid="1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">
            <a:extLst>
              <a:ext uri="{FF2B5EF4-FFF2-40B4-BE49-F238E27FC236}">
                <a16:creationId xmlns:a16="http://schemas.microsoft.com/office/drawing/2014/main" id="{A375180A-9AB0-422C-82C3-1ACB04171484}"/>
              </a:ext>
            </a:extLst>
          </p:cNvPr>
          <p:cNvSpPr txBox="1"/>
          <p:nvPr/>
        </p:nvSpPr>
        <p:spPr>
          <a:xfrm>
            <a:off x="4977745" y="3075057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谢谢观赏</a:t>
            </a:r>
          </a:p>
        </p:txBody>
      </p:sp>
    </p:spTree>
    <p:extLst>
      <p:ext uri="{BB962C8B-B14F-4D97-AF65-F5344CB8AC3E}">
        <p14:creationId xmlns:p14="http://schemas.microsoft.com/office/powerpoint/2010/main" val="1704475617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 Box 1054">
            <a:extLst>
              <a:ext uri="{FF2B5EF4-FFF2-40B4-BE49-F238E27FC236}">
                <a16:creationId xmlns:a16="http://schemas.microsoft.com/office/drawing/2014/main" id="{197E9285-A4B2-4F83-ABF9-5D271384C4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31754" y="2523747"/>
            <a:ext cx="9217024" cy="861774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SzPct val="100000"/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SzPct val="10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求给定关系模式的码</a:t>
            </a:r>
          </a:p>
          <a:p>
            <a:pPr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从一组函数依赖求得蕴涵的函数依赖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3787158-0746-44DF-9D72-4662EDB92FE3}"/>
              </a:ext>
            </a:extLst>
          </p:cNvPr>
          <p:cNvSpPr txBox="1"/>
          <p:nvPr/>
        </p:nvSpPr>
        <p:spPr>
          <a:xfrm>
            <a:off x="407368" y="260649"/>
            <a:ext cx="10801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>
                <a:solidFill>
                  <a:srgbClr val="0071C1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6.3</a:t>
            </a:r>
            <a:endParaRPr lang="zh-CN" altLang="en-US" sz="3200" b="1" dirty="0">
              <a:solidFill>
                <a:srgbClr val="0071C1"/>
              </a:solidFill>
              <a:latin typeface="Times New Roman" panose="02020603050405020304" pitchFamily="18" charset="0"/>
              <a:ea typeface="华文行楷" panose="02010800040101010101" pitchFamily="2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247B475-AB97-426C-A652-6DD5C0406EF9}"/>
              </a:ext>
            </a:extLst>
          </p:cNvPr>
          <p:cNvSpPr txBox="1"/>
          <p:nvPr/>
        </p:nvSpPr>
        <p:spPr>
          <a:xfrm>
            <a:off x="1128018" y="251938"/>
            <a:ext cx="61921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数据依赖公理系统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066916" y="905369"/>
            <a:ext cx="70453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lang="en-US" altLang="zh-CN" sz="2400" b="1" dirty="0" smtClean="0">
                <a:latin typeface="Times New Roman" panose="02020603050405020304" pitchFamily="18" charset="0"/>
              </a:rPr>
              <a:t>Armstrong</a:t>
            </a:r>
            <a:r>
              <a:rPr lang="zh-CN" altLang="en-US" sz="2400" b="1" dirty="0" smtClean="0">
                <a:latin typeface="Times New Roman" panose="02020603050405020304" pitchFamily="18" charset="0"/>
              </a:rPr>
              <a:t>公理系统</a:t>
            </a:r>
            <a:endParaRPr lang="zh-CN" altLang="en-US" sz="2400" b="1" dirty="0">
              <a:latin typeface="Times New Roman" panose="02020603050405020304" pitchFamily="18" charset="0"/>
            </a:endParaRPr>
          </a:p>
        </p:txBody>
      </p:sp>
      <p:pic>
        <p:nvPicPr>
          <p:cNvPr id="5" name="Voice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1248816" y="3225800"/>
            <a:ext cx="406400" cy="406400"/>
          </a:xfrm>
          <a:prstGeom prst="rect">
            <a:avLst/>
          </a:prstGeom>
        </p:spPr>
      </p:pic>
      <p:sp>
        <p:nvSpPr>
          <p:cNvPr id="9" name="Text Box 1054">
            <a:extLst>
              <a:ext uri="{FF2B5EF4-FFF2-40B4-BE49-F238E27FC236}">
                <a16:creationId xmlns:a16="http://schemas.microsoft.com/office/drawing/2014/main" id="{197E9285-A4B2-4F83-ABF9-5D271384C4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22104" y="359659"/>
            <a:ext cx="2880320" cy="369332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SzPct val="100000"/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SzPct val="10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indent="0" eaLnBrk="1" hangingPunct="1">
              <a:spcBef>
                <a:spcPct val="50000"/>
              </a:spcBef>
              <a:buSzTx/>
              <a:buNone/>
            </a:pPr>
            <a:r>
              <a:rPr lang="zh-CN" altLang="en-US" sz="1800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模式分解算法的理论基础</a:t>
            </a:r>
            <a:endParaRPr lang="zh-CN" altLang="en-US" sz="1800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 Box 1054">
            <a:extLst>
              <a:ext uri="{FF2B5EF4-FFF2-40B4-BE49-F238E27FC236}">
                <a16:creationId xmlns:a16="http://schemas.microsoft.com/office/drawing/2014/main" id="{197E9285-A4B2-4F83-ABF9-5D271384C4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53752" y="1426979"/>
            <a:ext cx="9217024" cy="1015663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SzPct val="100000"/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SzPct val="10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indent="0" eaLnBrk="1" hangingPunct="1">
              <a:spcBef>
                <a:spcPct val="50000"/>
              </a:spcBef>
              <a:buSzTx/>
              <a:buNone/>
            </a:pPr>
            <a:r>
              <a:rPr lang="zh-CN" altLang="en-US" sz="2000" dirty="0">
                <a:solidFill>
                  <a:srgbClr val="0071C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定义</a:t>
            </a:r>
            <a:r>
              <a:rPr lang="en-US" altLang="zh-CN" sz="2000" dirty="0">
                <a:solidFill>
                  <a:srgbClr val="0071C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6.11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对于满足一组函数依赖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的关系模式 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&lt;U,F&gt;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，其任何一个关系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，若函数依赖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X→Y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都成立（即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中任意两元组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，若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t[X]=s[X]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，则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t[Y]=s[Y]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），则称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逻辑蕴涵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 →Y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3832926" y="3757667"/>
            <a:ext cx="5760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baseline="0" dirty="0" smtClean="0">
                <a:solidFill>
                  <a:srgbClr val="0071C1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F</a:t>
            </a:r>
            <a:endParaRPr lang="zh-CN" altLang="en-US" sz="3200" b="1" baseline="0" dirty="0" smtClean="0">
              <a:solidFill>
                <a:srgbClr val="0071C1"/>
              </a:solidFill>
              <a:latin typeface="Times New Roman" panose="02020603050405020304" pitchFamily="18" charset="0"/>
              <a:ea typeface="华文行楷" panose="02010800040101010101" pitchFamily="2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3472886" y="4356158"/>
            <a:ext cx="1260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baseline="0" dirty="0" smtClean="0">
                <a:solidFill>
                  <a:srgbClr val="FF0000"/>
                </a:solidFill>
                <a:latin typeface="+mn-ea"/>
                <a:ea typeface="+mn-ea"/>
              </a:rPr>
              <a:t>函数依赖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7891022" y="3739918"/>
            <a:ext cx="14145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rgbClr val="0071C1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X →Y</a:t>
            </a:r>
            <a:endParaRPr lang="zh-CN" altLang="en-US" sz="3200" b="1" baseline="0" dirty="0" smtClean="0">
              <a:solidFill>
                <a:srgbClr val="0071C1"/>
              </a:solidFill>
              <a:latin typeface="Times New Roman" panose="02020603050405020304" pitchFamily="18" charset="0"/>
              <a:ea typeface="华文行楷" panose="02010800040101010101" pitchFamily="2" charset="-122"/>
            </a:endParaRPr>
          </a:p>
        </p:txBody>
      </p:sp>
      <p:cxnSp>
        <p:nvCxnSpPr>
          <p:cNvPr id="24" name="直接箭头连接符 23"/>
          <p:cNvCxnSpPr>
            <a:stCxn id="21" idx="3"/>
          </p:cNvCxnSpPr>
          <p:nvPr/>
        </p:nvCxnSpPr>
        <p:spPr bwMode="auto">
          <a:xfrm>
            <a:off x="4408990" y="4050055"/>
            <a:ext cx="3312368" cy="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00B050"/>
            </a:solidFill>
            <a:prstDash val="solid"/>
            <a:round/>
            <a:headEnd type="arrow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5" name="文本框 24"/>
          <p:cNvSpPr txBox="1"/>
          <p:nvPr/>
        </p:nvSpPr>
        <p:spPr>
          <a:xfrm>
            <a:off x="7968208" y="4356158"/>
            <a:ext cx="1260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baseline="0" dirty="0" smtClean="0">
                <a:solidFill>
                  <a:srgbClr val="FF0000"/>
                </a:solidFill>
                <a:latin typeface="+mn-ea"/>
                <a:ea typeface="+mn-ea"/>
              </a:rPr>
              <a:t>函数依赖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5663952" y="3573016"/>
            <a:ext cx="8898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rgbClr val="FF0000"/>
                </a:solidFill>
                <a:latin typeface="+mn-ea"/>
                <a:ea typeface="+mn-ea"/>
              </a:rPr>
              <a:t>蕴含？</a:t>
            </a:r>
            <a:endParaRPr lang="zh-CN" altLang="en-US" b="1" baseline="0" dirty="0" smtClean="0">
              <a:solidFill>
                <a:srgbClr val="FF0000"/>
              </a:solidFill>
              <a:latin typeface="+mn-ea"/>
              <a:ea typeface="+mn-ea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5033882" y="4284613"/>
            <a:ext cx="223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rgbClr val="FF0000"/>
                </a:solidFill>
                <a:latin typeface="+mn-ea"/>
                <a:ea typeface="+mn-ea"/>
              </a:rPr>
              <a:t>需要一套推理规则</a:t>
            </a:r>
            <a:endParaRPr lang="zh-CN" altLang="en-US" b="1" baseline="0" dirty="0" smtClean="0">
              <a:solidFill>
                <a:srgbClr val="FF0000"/>
              </a:solidFill>
              <a:latin typeface="+mn-ea"/>
              <a:ea typeface="+mn-ea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4475820" y="949927"/>
            <a:ext cx="1116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  <a:latin typeface="+mn-ea"/>
                <a:ea typeface="+mn-ea"/>
              </a:rPr>
              <a:t>1974</a:t>
            </a:r>
            <a:r>
              <a:rPr lang="zh-CN" altLang="en-US" b="1" dirty="0">
                <a:solidFill>
                  <a:srgbClr val="FF0000"/>
                </a:solidFill>
                <a:latin typeface="+mn-ea"/>
                <a:ea typeface="+mn-ea"/>
              </a:rPr>
              <a:t>年</a:t>
            </a:r>
            <a:endParaRPr lang="zh-CN" altLang="en-US" b="1" baseline="0" dirty="0" smtClean="0">
              <a:solidFill>
                <a:srgbClr val="FF0000"/>
              </a:solidFill>
              <a:latin typeface="+mn-ea"/>
              <a:ea typeface="+mn-ea"/>
            </a:endParaRPr>
          </a:p>
        </p:txBody>
      </p:sp>
      <p:pic>
        <p:nvPicPr>
          <p:cNvPr id="29" name="Voice16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960784" y="5013176"/>
            <a:ext cx="406400" cy="406400"/>
          </a:xfrm>
          <a:prstGeom prst="rect">
            <a:avLst/>
          </a:prstGeom>
        </p:spPr>
      </p:pic>
      <p:sp>
        <p:nvSpPr>
          <p:cNvPr id="30" name="下弧形箭头 29"/>
          <p:cNvSpPr/>
          <p:nvPr/>
        </p:nvSpPr>
        <p:spPr bwMode="auto">
          <a:xfrm rot="2551013" flipH="1">
            <a:off x="777145" y="2891657"/>
            <a:ext cx="5523355" cy="1481086"/>
          </a:xfrm>
          <a:prstGeom prst="curvedUpArrow">
            <a:avLst>
              <a:gd name="adj1" fmla="val 25000"/>
              <a:gd name="adj2" fmla="val 48262"/>
              <a:gd name="adj3" fmla="val 14189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31022424"/>
      </p:ext>
    </p:extLst>
  </p:cSld>
  <p:clrMapOvr>
    <a:masterClrMapping/>
  </p:clrMapOvr>
  <p:transition spd="slow" advTm="7500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24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1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9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7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4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8800"/>
                                  </p:stCondLst>
                                  <p:iterate type="lt">
                                    <p:tmPct val="45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" presetClass="mediacall" presetSubtype="0" fill="hold" nodeType="withEffect">
                                  <p:stCondLst>
                                    <p:cond delay="12300"/>
                                  </p:stCondLst>
                                  <p:childTnLst>
                                    <p:cmd type="call" cmd="playFrom(0.0)">
                                      <p:cBhvr>
                                        <p:cTn id="25" dur="58383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14200"/>
                                  </p:stCondLst>
                                  <p:iterate type="lt">
                                    <p:tmPct val="24146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1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42800"/>
                                  </p:stCondLst>
                                  <p:iterate type="lt">
                                    <p:tmPct val="24146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3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52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54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568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grpId="0" nodeType="withEffect">
                                  <p:stCondLst>
                                    <p:cond delay="568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2" presetClass="entr" presetSubtype="2" fill="hold" nodeType="withEffect">
                                  <p:stCondLst>
                                    <p:cond delay="583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16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grpId="1" nodeType="withEffect">
                                  <p:stCondLst>
                                    <p:cond delay="58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grpId="1" nodeType="withEffect">
                                  <p:stCondLst>
                                    <p:cond delay="58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47" presetClass="entr" presetSubtype="0" fill="hold" grpId="0" nodeType="withEffect">
                                  <p:stCondLst>
                                    <p:cond delay="59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8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8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8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6" presetClass="emph" presetSubtype="0" repeatCount="3000" fill="hold" grpId="1" nodeType="withEffect">
                                  <p:stCondLst>
                                    <p:cond delay="59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 tmFilter="0, 0; .2, .5; .8, .5; 1, 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4" dur="250" autoRev="1" fill="hold"/>
                                        <p:tgtEl>
                                          <p:spTgt spid="2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622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663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grpId="0" nodeType="withEffect">
                                  <p:stCondLst>
                                    <p:cond delay="644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11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7" presetClass="emph" presetSubtype="0" repeatCount="3000" fill="remove" grpId="1" nodeType="withEffect">
                                  <p:stCondLst>
                                    <p:cond delay="672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79" dur="250" autoRev="1" fill="remov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80" dur="250" autoRev="1" fill="remove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1" dur="250" autoRev="1" fill="remove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2" dur="250" autoRev="1" fill="remove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0" presetClass="exit" presetSubtype="0" fill="hold" grpId="1" nodeType="withEffect">
                                  <p:stCondLst>
                                    <p:cond delay="67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0" presetClass="exit" presetSubtype="0" fill="hold" grpId="1" nodeType="withEffect">
                                  <p:stCondLst>
                                    <p:cond delay="71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0" presetClass="exit" presetSubtype="0" fill="hold" grpId="1" nodeType="withEffect">
                                  <p:stCondLst>
                                    <p:cond delay="71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0" presetClass="exit" presetSubtype="0" fill="hold" grpId="1" nodeType="withEffect">
                                  <p:stCondLst>
                                    <p:cond delay="71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0" presetClass="exit" presetSubtype="0" fill="hold" grpId="1" nodeType="withEffect">
                                  <p:stCondLst>
                                    <p:cond delay="71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0" presetClass="exit" presetSubtype="0" fill="hold" nodeType="withEffect">
                                  <p:stCondLst>
                                    <p:cond delay="71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0" presetClass="exit" presetSubtype="0" fill="hold" grpId="2" nodeType="withEffect">
                                  <p:stCondLst>
                                    <p:cond delay="71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0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audio>
              <p:cMediaNode vol="80000" showWhenStopped="0">
                <p:cTn id="10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9"/>
                </p:tgtEl>
              </p:cMediaNode>
            </p:audio>
          </p:childTnLst>
        </p:cTn>
      </p:par>
    </p:tnLst>
    <p:bldLst>
      <p:bldP spid="32" grpId="0"/>
      <p:bldP spid="2" grpId="0"/>
      <p:bldP spid="3" grpId="0"/>
      <p:bldP spid="4" grpId="0"/>
      <p:bldP spid="4" grpId="1"/>
      <p:bldP spid="9" grpId="0"/>
      <p:bldP spid="9" grpId="1"/>
      <p:bldP spid="20" grpId="0"/>
      <p:bldP spid="21" grpId="0"/>
      <p:bldP spid="21" grpId="1"/>
      <p:bldP spid="22" grpId="0"/>
      <p:bldP spid="22" grpId="1"/>
      <p:bldP spid="23" grpId="0"/>
      <p:bldP spid="23" grpId="1"/>
      <p:bldP spid="25" grpId="0"/>
      <p:bldP spid="25" grpId="1"/>
      <p:bldP spid="26" grpId="0"/>
      <p:bldP spid="26" grpId="1"/>
      <p:bldP spid="26" grpId="2"/>
      <p:bldP spid="27" grpId="0"/>
      <p:bldP spid="27" grpId="1"/>
      <p:bldP spid="28" grpId="0"/>
      <p:bldP spid="28" grpId="1"/>
      <p:bldP spid="30" grpId="0" animBg="1"/>
      <p:bldP spid="30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D3787158-0746-44DF-9D72-4662EDB92FE3}"/>
              </a:ext>
            </a:extLst>
          </p:cNvPr>
          <p:cNvSpPr txBox="1"/>
          <p:nvPr/>
        </p:nvSpPr>
        <p:spPr>
          <a:xfrm>
            <a:off x="407368" y="260649"/>
            <a:ext cx="10801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>
                <a:solidFill>
                  <a:srgbClr val="0071C1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6.3</a:t>
            </a:r>
            <a:endParaRPr lang="zh-CN" altLang="en-US" sz="3200" b="1" dirty="0">
              <a:solidFill>
                <a:srgbClr val="0071C1"/>
              </a:solidFill>
              <a:latin typeface="Times New Roman" panose="02020603050405020304" pitchFamily="18" charset="0"/>
              <a:ea typeface="华文行楷" panose="02010800040101010101" pitchFamily="2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247B475-AB97-426C-A652-6DD5C0406EF9}"/>
              </a:ext>
            </a:extLst>
          </p:cNvPr>
          <p:cNvSpPr txBox="1"/>
          <p:nvPr/>
        </p:nvSpPr>
        <p:spPr>
          <a:xfrm>
            <a:off x="1128018" y="251938"/>
            <a:ext cx="61921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数据依赖公理系统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066916" y="905369"/>
            <a:ext cx="70453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lang="en-US" altLang="zh-CN" sz="2400" b="1" dirty="0" smtClean="0">
                <a:latin typeface="Times New Roman" panose="02020603050405020304" pitchFamily="18" charset="0"/>
              </a:rPr>
              <a:t>Armstrong</a:t>
            </a:r>
            <a:r>
              <a:rPr lang="zh-CN" altLang="en-US" sz="2400" b="1" dirty="0" smtClean="0">
                <a:latin typeface="Times New Roman" panose="02020603050405020304" pitchFamily="18" charset="0"/>
              </a:rPr>
              <a:t>公理系统</a:t>
            </a:r>
            <a:endParaRPr lang="zh-CN" altLang="en-US" sz="2400" b="1" dirty="0">
              <a:latin typeface="Times New Roman" panose="02020603050405020304" pitchFamily="18" charset="0"/>
            </a:endParaRPr>
          </a:p>
        </p:txBody>
      </p:sp>
      <p:sp>
        <p:nvSpPr>
          <p:cNvPr id="20" name="Text Box 1054">
            <a:extLst>
              <a:ext uri="{FF2B5EF4-FFF2-40B4-BE49-F238E27FC236}">
                <a16:creationId xmlns:a16="http://schemas.microsoft.com/office/drawing/2014/main" id="{197E9285-A4B2-4F83-ABF9-5D271384C4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53752" y="1426979"/>
            <a:ext cx="9217024" cy="1015663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SzPct val="100000"/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SzPct val="10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indent="0" eaLnBrk="1" hangingPunct="1">
              <a:spcBef>
                <a:spcPct val="50000"/>
              </a:spcBef>
              <a:buSzTx/>
              <a:buNone/>
            </a:pPr>
            <a:r>
              <a:rPr lang="zh-CN" altLang="en-US" sz="2000" dirty="0">
                <a:solidFill>
                  <a:srgbClr val="0071C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定义</a:t>
            </a:r>
            <a:r>
              <a:rPr lang="en-US" altLang="zh-CN" sz="2000" dirty="0">
                <a:solidFill>
                  <a:srgbClr val="0071C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6.11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对于满足一组函数依赖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的关系模式 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&lt;U,F&gt;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，其任何一个关系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，若函数依赖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X→Y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都成立（即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中任意两元组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，若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t[X]=s[X]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，则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t[Y]=s[Y]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），则称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逻辑蕴涵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 →Y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</a:p>
        </p:txBody>
      </p:sp>
      <p:sp>
        <p:nvSpPr>
          <p:cNvPr id="18" name="Text Box 1054">
            <a:extLst>
              <a:ext uri="{FF2B5EF4-FFF2-40B4-BE49-F238E27FC236}">
                <a16:creationId xmlns:a16="http://schemas.microsoft.com/office/drawing/2014/main" id="{197E9285-A4B2-4F83-ABF9-5D271384C4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34204" y="2408302"/>
            <a:ext cx="9217024" cy="707886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SzPct val="100000"/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SzPct val="10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设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为属性集总体，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是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上的一组函数依赖， 于是有关系模式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 &lt;U,F &gt;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。对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 &lt;U,F&gt; 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来说有以下的推理规则：</a:t>
            </a:r>
          </a:p>
        </p:txBody>
      </p:sp>
      <p:sp>
        <p:nvSpPr>
          <p:cNvPr id="19" name="Text Box 1054">
            <a:extLst>
              <a:ext uri="{FF2B5EF4-FFF2-40B4-BE49-F238E27FC236}">
                <a16:creationId xmlns:a16="http://schemas.microsoft.com/office/drawing/2014/main" id="{197E9285-A4B2-4F83-ABF9-5D271384C4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53752" y="3130361"/>
            <a:ext cx="9217024" cy="1323439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SzPct val="100000"/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SzPct val="10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indent="342900"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Ø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A1 </a:t>
            </a:r>
            <a:r>
              <a:rPr lang="zh-CN" altLang="en-US" sz="2000" dirty="0">
                <a:solidFill>
                  <a:srgbClr val="0071C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自反</a:t>
            </a:r>
            <a:r>
              <a:rPr lang="zh-CN" altLang="en-US" sz="2000" dirty="0" smtClean="0">
                <a:solidFill>
                  <a:srgbClr val="0071C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律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若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 </a:t>
            </a:r>
            <a:r>
              <a:rPr lang="en-US" altLang="zh-CN" sz="2000" dirty="0">
                <a:sym typeface="Calibri" pitchFamily="34" charset="0"/>
              </a:rPr>
              <a:t> </a:t>
            </a:r>
            <a:r>
              <a:rPr lang="en-US" altLang="zh-CN" sz="2000" dirty="0">
                <a:sym typeface="Symbol" pitchFamily="18" charset="2"/>
              </a:rPr>
              <a:t></a:t>
            </a:r>
            <a:r>
              <a:rPr lang="en-US" altLang="zh-CN" sz="2000" dirty="0">
                <a:sym typeface="Calibri" pitchFamily="34" charset="0"/>
              </a:rPr>
              <a:t> 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 </a:t>
            </a:r>
            <a:r>
              <a:rPr lang="en-US" altLang="zh-CN" sz="2000" dirty="0">
                <a:sym typeface="Calibri" pitchFamily="34" charset="0"/>
              </a:rPr>
              <a:t> </a:t>
            </a:r>
            <a:r>
              <a:rPr lang="en-US" altLang="zh-CN" sz="2000" dirty="0">
                <a:sym typeface="Symbol" pitchFamily="18" charset="2"/>
              </a:rPr>
              <a:t></a:t>
            </a:r>
            <a:r>
              <a:rPr lang="en-US" altLang="zh-CN" sz="2000" dirty="0">
                <a:sym typeface="Calibri" pitchFamily="34" charset="0"/>
              </a:rPr>
              <a:t> 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，则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 →Y 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为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所蕴涵。</a:t>
            </a:r>
          </a:p>
          <a:p>
            <a:pPr indent="342900"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Ø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A2 </a:t>
            </a:r>
            <a:r>
              <a:rPr lang="zh-CN" altLang="en-US" sz="2000" dirty="0">
                <a:solidFill>
                  <a:srgbClr val="0071C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增广</a:t>
            </a:r>
            <a:r>
              <a:rPr lang="zh-CN" altLang="en-US" sz="2000" dirty="0" smtClean="0">
                <a:solidFill>
                  <a:srgbClr val="0071C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律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若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X→Y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为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所蕴涵，且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 </a:t>
            </a:r>
            <a:r>
              <a:rPr lang="en-US" altLang="zh-CN" sz="2000" dirty="0">
                <a:sym typeface="Calibri" pitchFamily="34" charset="0"/>
              </a:rPr>
              <a:t> </a:t>
            </a:r>
            <a:r>
              <a:rPr lang="en-US" altLang="zh-CN" sz="2000" dirty="0">
                <a:sym typeface="Symbol" pitchFamily="18" charset="2"/>
              </a:rPr>
              <a:t></a:t>
            </a:r>
            <a:r>
              <a:rPr lang="en-US" altLang="zh-CN" sz="2000" dirty="0">
                <a:sym typeface="Calibri" pitchFamily="34" charset="0"/>
              </a:rPr>
              <a:t> 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，则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XZ→YZ 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为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所蕴涵。</a:t>
            </a:r>
          </a:p>
          <a:p>
            <a:pPr indent="342900"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Ø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A3 </a:t>
            </a:r>
            <a:r>
              <a:rPr lang="zh-CN" altLang="en-US" sz="2000" dirty="0">
                <a:solidFill>
                  <a:srgbClr val="0071C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传递</a:t>
            </a:r>
            <a:r>
              <a:rPr lang="zh-CN" altLang="en-US" sz="2000" dirty="0" smtClean="0">
                <a:solidFill>
                  <a:srgbClr val="0071C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律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若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X→Y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及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Y→Z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为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所蕴涵，则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X→Z 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为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所蕴涵。</a:t>
            </a:r>
          </a:p>
        </p:txBody>
      </p:sp>
      <p:pic>
        <p:nvPicPr>
          <p:cNvPr id="6" name="Voice2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960784" y="3225800"/>
            <a:ext cx="406400" cy="406400"/>
          </a:xfrm>
          <a:prstGeom prst="rect">
            <a:avLst/>
          </a:prstGeom>
        </p:spPr>
      </p:pic>
      <p:sp>
        <p:nvSpPr>
          <p:cNvPr id="9" name="Text Box 1054">
            <a:extLst>
              <a:ext uri="{FF2B5EF4-FFF2-40B4-BE49-F238E27FC236}">
                <a16:creationId xmlns:a16="http://schemas.microsoft.com/office/drawing/2014/main" id="{197E9285-A4B2-4F83-ABF9-5D271384C4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28018" y="4479799"/>
            <a:ext cx="9217024" cy="861774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SzPct val="100000"/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SzPct val="10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indent="0" eaLnBrk="1" hangingPunct="1">
              <a:spcBef>
                <a:spcPct val="50000"/>
              </a:spcBef>
              <a:buSzTx/>
              <a:buNone/>
            </a:pP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注意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：由自反律所得到的函数依赖均是平凡的函数依赖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 </a:t>
            </a:r>
          </a:p>
          <a:p>
            <a:pPr indent="0" eaLnBrk="1" hangingPunct="1">
              <a:spcBef>
                <a:spcPct val="50000"/>
              </a:spcBef>
              <a:buSzTx/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自反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律的使用并不依赖于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</a:p>
        </p:txBody>
      </p:sp>
      <p:pic>
        <p:nvPicPr>
          <p:cNvPr id="5" name="Voice26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1032792" y="4894808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9951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65000"/>
    </mc:Choice>
    <mc:Fallback>
      <p:transition advTm="6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84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iterate type="lt">
                                    <p:tmPct val="24146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1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7700"/>
                                  </p:stCondLst>
                                  <p:iterate type="lt">
                                    <p:tmPct val="24146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6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mediacall" presetSubtype="0" fill="hold" nodeType="withEffect">
                                  <p:stCondLst>
                                    <p:cond delay="5310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013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53500"/>
                                  </p:stCondLst>
                                  <p:iterate type="lt">
                                    <p:tmPct val="24146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audio>
              <p:cMediaNode vol="80000" showWhenStopped="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18" grpId="0"/>
      <p:bldP spid="19" grpId="0"/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D3787158-0746-44DF-9D72-4662EDB92FE3}"/>
              </a:ext>
            </a:extLst>
          </p:cNvPr>
          <p:cNvSpPr txBox="1"/>
          <p:nvPr/>
        </p:nvSpPr>
        <p:spPr>
          <a:xfrm>
            <a:off x="407368" y="260649"/>
            <a:ext cx="10801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>
                <a:solidFill>
                  <a:srgbClr val="0071C1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6.3</a:t>
            </a:r>
            <a:endParaRPr lang="zh-CN" altLang="en-US" sz="3200" b="1" dirty="0">
              <a:solidFill>
                <a:srgbClr val="0071C1"/>
              </a:solidFill>
              <a:latin typeface="Times New Roman" panose="02020603050405020304" pitchFamily="18" charset="0"/>
              <a:ea typeface="华文行楷" panose="02010800040101010101" pitchFamily="2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247B475-AB97-426C-A652-6DD5C0406EF9}"/>
              </a:ext>
            </a:extLst>
          </p:cNvPr>
          <p:cNvSpPr txBox="1"/>
          <p:nvPr/>
        </p:nvSpPr>
        <p:spPr>
          <a:xfrm>
            <a:off x="1128018" y="251938"/>
            <a:ext cx="61921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数据依赖公理系统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066916" y="905369"/>
            <a:ext cx="70453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lang="en-US" altLang="zh-CN" sz="2400" b="1" dirty="0" smtClean="0">
                <a:latin typeface="Times New Roman" panose="02020603050405020304" pitchFamily="18" charset="0"/>
              </a:rPr>
              <a:t>Armstrong</a:t>
            </a:r>
            <a:r>
              <a:rPr lang="zh-CN" altLang="en-US" sz="2400" b="1" dirty="0" smtClean="0">
                <a:latin typeface="Times New Roman" panose="02020603050405020304" pitchFamily="18" charset="0"/>
              </a:rPr>
              <a:t>公理系统</a:t>
            </a:r>
            <a:endParaRPr lang="zh-CN" altLang="en-US" sz="2400" b="1" dirty="0">
              <a:latin typeface="Times New Roman" panose="02020603050405020304" pitchFamily="18" charset="0"/>
            </a:endParaRPr>
          </a:p>
        </p:txBody>
      </p:sp>
      <p:sp>
        <p:nvSpPr>
          <p:cNvPr id="18" name="Text Box 1054">
            <a:extLst>
              <a:ext uri="{FF2B5EF4-FFF2-40B4-BE49-F238E27FC236}">
                <a16:creationId xmlns:a16="http://schemas.microsoft.com/office/drawing/2014/main" id="{197E9285-A4B2-4F83-ABF9-5D271384C4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1024" y="1887034"/>
            <a:ext cx="9217024" cy="2708434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SzPct val="100000"/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SzPct val="10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l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A1 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自反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律</a:t>
            </a:r>
            <a:endParaRPr lang="en-US" altLang="zh-CN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457200" eaLnBrk="1" hangingPunct="1">
              <a:spcBef>
                <a:spcPct val="50000"/>
              </a:spcBef>
              <a:buSzTx/>
              <a:buNone/>
            </a:pP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设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 </a:t>
            </a:r>
            <a:r>
              <a:rPr lang="en-US" altLang="zh-CN" sz="2000" dirty="0" smtClean="0">
                <a:sym typeface="Symbol" pitchFamily="18" charset="2"/>
              </a:rPr>
              <a:t>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X </a:t>
            </a:r>
            <a:r>
              <a:rPr lang="en-US" altLang="zh-CN" sz="2000" dirty="0">
                <a:sym typeface="Symbol" pitchFamily="18" charset="2"/>
              </a:rPr>
              <a:t>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U 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en-US" altLang="zh-CN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457200" eaLnBrk="1" hangingPunct="1">
              <a:spcBef>
                <a:spcPct val="50000"/>
              </a:spcBef>
              <a:buSzTx/>
              <a:buNone/>
            </a:pP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对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 &lt;U,F&gt; 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的任一关系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中的任意两个元组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endParaRPr lang="en-US" altLang="zh-CN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457200" eaLnBrk="1" hangingPunct="1">
              <a:spcBef>
                <a:spcPct val="50000"/>
              </a:spcBef>
              <a:buSzTx/>
              <a:buNone/>
            </a:pP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若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t[X]=s[X]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，由于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 </a:t>
            </a:r>
            <a:r>
              <a:rPr lang="en-US" altLang="zh-CN" sz="2000" dirty="0" smtClean="0">
                <a:sym typeface="Symbol" pitchFamily="18" charset="2"/>
              </a:rPr>
              <a:t> 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endParaRPr lang="en-US" altLang="zh-CN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457200" eaLnBrk="1" hangingPunct="1">
              <a:spcBef>
                <a:spcPct val="50000"/>
              </a:spcBef>
              <a:buSzTx/>
              <a:buNone/>
            </a:pP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有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t[Y]=s[Y]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endParaRPr lang="en-US" altLang="zh-CN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457200" eaLnBrk="1" hangingPunct="1">
              <a:spcBef>
                <a:spcPct val="50000"/>
              </a:spcBef>
              <a:buSzTx/>
              <a:buNone/>
            </a:pP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所以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X→Y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成立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，自反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律得证。</a:t>
            </a:r>
          </a:p>
        </p:txBody>
      </p:sp>
      <p:pic>
        <p:nvPicPr>
          <p:cNvPr id="8" name="Voice2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960784" y="3225800"/>
            <a:ext cx="406400" cy="406400"/>
          </a:xfrm>
          <a:prstGeom prst="rect">
            <a:avLst/>
          </a:prstGeom>
        </p:spPr>
      </p:pic>
      <p:sp>
        <p:nvSpPr>
          <p:cNvPr id="31" name="Text Box 1054">
            <a:extLst>
              <a:ext uri="{FF2B5EF4-FFF2-40B4-BE49-F238E27FC236}">
                <a16:creationId xmlns:a16="http://schemas.microsoft.com/office/drawing/2014/main" id="{197E9285-A4B2-4F83-ABF9-5D271384C4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75217" y="1435690"/>
            <a:ext cx="9217024" cy="400110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SzPct val="100000"/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SzPct val="10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indent="0" eaLnBrk="1" hangingPunct="1">
              <a:spcBef>
                <a:spcPct val="50000"/>
              </a:spcBef>
              <a:buSzTx/>
              <a:buNone/>
            </a:pPr>
            <a:r>
              <a:rPr lang="zh-CN" altLang="en-US" sz="2000" dirty="0">
                <a:solidFill>
                  <a:srgbClr val="0071C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定理</a:t>
            </a:r>
            <a:r>
              <a:rPr lang="en-US" altLang="zh-CN" sz="2000" dirty="0">
                <a:solidFill>
                  <a:srgbClr val="0071C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6.1 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Armstrong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推理规则是正确的。</a:t>
            </a:r>
          </a:p>
        </p:txBody>
      </p:sp>
    </p:spTree>
    <p:extLst>
      <p:ext uri="{BB962C8B-B14F-4D97-AF65-F5344CB8AC3E}">
        <p14:creationId xmlns:p14="http://schemas.microsoft.com/office/powerpoint/2010/main" val="51585364"/>
      </p:ext>
    </p:extLst>
  </p:cSld>
  <p:clrMapOvr>
    <a:masterClrMapping/>
  </p:clrMapOvr>
  <p:transition spd="slow" advTm="3900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675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9192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9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9000"/>
                                  </p:stCondLst>
                                  <p:iterate type="lt">
                                    <p:tmPct val="24146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4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18" grpId="0"/>
      <p:bldP spid="3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Box 1054">
            <a:extLst>
              <a:ext uri="{FF2B5EF4-FFF2-40B4-BE49-F238E27FC236}">
                <a16:creationId xmlns:a16="http://schemas.microsoft.com/office/drawing/2014/main" id="{197E9285-A4B2-4F83-ABF9-5D271384C4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1024" y="1887034"/>
            <a:ext cx="9217024" cy="400110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SzPct val="100000"/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SzPct val="10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l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A1 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自反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律</a:t>
            </a:r>
            <a:endParaRPr lang="en-US" altLang="zh-CN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3787158-0746-44DF-9D72-4662EDB92FE3}"/>
              </a:ext>
            </a:extLst>
          </p:cNvPr>
          <p:cNvSpPr txBox="1"/>
          <p:nvPr/>
        </p:nvSpPr>
        <p:spPr>
          <a:xfrm>
            <a:off x="407368" y="260649"/>
            <a:ext cx="10801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>
                <a:solidFill>
                  <a:srgbClr val="0071C1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6.3</a:t>
            </a:r>
            <a:endParaRPr lang="zh-CN" altLang="en-US" sz="3200" b="1" dirty="0">
              <a:solidFill>
                <a:srgbClr val="0071C1"/>
              </a:solidFill>
              <a:latin typeface="Times New Roman" panose="02020603050405020304" pitchFamily="18" charset="0"/>
              <a:ea typeface="华文行楷" panose="02010800040101010101" pitchFamily="2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247B475-AB97-426C-A652-6DD5C0406EF9}"/>
              </a:ext>
            </a:extLst>
          </p:cNvPr>
          <p:cNvSpPr txBox="1"/>
          <p:nvPr/>
        </p:nvSpPr>
        <p:spPr>
          <a:xfrm>
            <a:off x="1128018" y="251938"/>
            <a:ext cx="61921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数据依赖公理系统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066916" y="905369"/>
            <a:ext cx="70453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lang="en-US" altLang="zh-CN" sz="2400" b="1" dirty="0" smtClean="0">
                <a:latin typeface="Times New Roman" panose="02020603050405020304" pitchFamily="18" charset="0"/>
              </a:rPr>
              <a:t>Armstrong</a:t>
            </a:r>
            <a:r>
              <a:rPr lang="zh-CN" altLang="en-US" sz="2400" b="1" dirty="0" smtClean="0">
                <a:latin typeface="Times New Roman" panose="02020603050405020304" pitchFamily="18" charset="0"/>
              </a:rPr>
              <a:t>公理系统</a:t>
            </a:r>
            <a:endParaRPr lang="zh-CN" altLang="en-US" sz="2400" b="1" dirty="0">
              <a:latin typeface="Times New Roman" panose="02020603050405020304" pitchFamily="18" charset="0"/>
            </a:endParaRPr>
          </a:p>
        </p:txBody>
      </p:sp>
      <p:sp>
        <p:nvSpPr>
          <p:cNvPr id="18" name="Text Box 1054">
            <a:extLst>
              <a:ext uri="{FF2B5EF4-FFF2-40B4-BE49-F238E27FC236}">
                <a16:creationId xmlns:a16="http://schemas.microsoft.com/office/drawing/2014/main" id="{197E9285-A4B2-4F83-ABF9-5D271384C4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1024" y="2376750"/>
            <a:ext cx="9217024" cy="2708434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SzPct val="100000"/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SzPct val="10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l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A2 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增广律</a:t>
            </a:r>
          </a:p>
          <a:p>
            <a:pPr marL="0" indent="457200" eaLnBrk="1" hangingPunct="1">
              <a:spcBef>
                <a:spcPct val="50000"/>
              </a:spcBef>
              <a:buSzTx/>
              <a:buNone/>
            </a:pP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设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X→Y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为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所蕴涵，且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 </a:t>
            </a:r>
            <a:r>
              <a:rPr lang="en-US" altLang="zh-CN" sz="2000" b="0" dirty="0" smtClean="0">
                <a:solidFill>
                  <a:srgbClr val="000000"/>
                </a:solidFill>
                <a:sym typeface="Symbol" pitchFamily="18" charset="2"/>
              </a:rPr>
              <a:t> 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</a:p>
          <a:p>
            <a:pPr marL="0" indent="457200" eaLnBrk="1" hangingPunct="1">
              <a:spcBef>
                <a:spcPct val="50000"/>
              </a:spcBef>
              <a:buSzTx/>
              <a:buNone/>
            </a:pP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对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R&lt;U,F&gt; 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的任一关系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中任意的两个元组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</a:p>
          <a:p>
            <a:pPr marL="0" indent="457200" eaLnBrk="1" hangingPunct="1">
              <a:spcBef>
                <a:spcPct val="50000"/>
              </a:spcBef>
              <a:buSzTx/>
              <a:buNone/>
            </a:pP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若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t[XZ]=s[XZ]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，则有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t[X]=s[X]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和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t[Z]=s[Z]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；</a:t>
            </a:r>
          </a:p>
          <a:p>
            <a:pPr marL="0" indent="457200" eaLnBrk="1" hangingPunct="1">
              <a:spcBef>
                <a:spcPct val="50000"/>
              </a:spcBef>
              <a:buSzTx/>
              <a:buNone/>
            </a:pP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由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X→Y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，于是有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t[Y]=s[Y]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</a:p>
          <a:p>
            <a:pPr marL="0" indent="457200" eaLnBrk="1" hangingPunct="1">
              <a:spcBef>
                <a:spcPct val="50000"/>
              </a:spcBef>
              <a:buSzTx/>
              <a:buNone/>
            </a:pP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所以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t[YZ]=s[YZ]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XZ→YZ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为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所蕴涵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，增广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律得证。</a:t>
            </a:r>
          </a:p>
        </p:txBody>
      </p:sp>
      <p:sp>
        <p:nvSpPr>
          <p:cNvPr id="31" name="Text Box 1054">
            <a:extLst>
              <a:ext uri="{FF2B5EF4-FFF2-40B4-BE49-F238E27FC236}">
                <a16:creationId xmlns:a16="http://schemas.microsoft.com/office/drawing/2014/main" id="{197E9285-A4B2-4F83-ABF9-5D271384C4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75217" y="1435690"/>
            <a:ext cx="9217024" cy="400110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SzPct val="100000"/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SzPct val="10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indent="0" eaLnBrk="1" hangingPunct="1">
              <a:spcBef>
                <a:spcPct val="50000"/>
              </a:spcBef>
              <a:buSzTx/>
              <a:buNone/>
            </a:pPr>
            <a:r>
              <a:rPr lang="zh-CN" altLang="en-US" sz="2000" dirty="0">
                <a:solidFill>
                  <a:srgbClr val="0071C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定理</a:t>
            </a:r>
            <a:r>
              <a:rPr lang="en-US" altLang="zh-CN" sz="2000" dirty="0">
                <a:solidFill>
                  <a:srgbClr val="0071C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6.1 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Armstrong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推理规则是正确的。</a:t>
            </a:r>
          </a:p>
        </p:txBody>
      </p:sp>
      <p:pic>
        <p:nvPicPr>
          <p:cNvPr id="6" name="Voice29 (180917.2206)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816768" y="32258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812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4000">
        <p:fade/>
      </p:transition>
    </mc:Choice>
    <mc:Fallback xmlns="">
      <p:transition spd="med" advTm="4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61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24146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3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1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Box 1054">
            <a:extLst>
              <a:ext uri="{FF2B5EF4-FFF2-40B4-BE49-F238E27FC236}">
                <a16:creationId xmlns:a16="http://schemas.microsoft.com/office/drawing/2014/main" id="{197E9285-A4B2-4F83-ABF9-5D271384C4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1024" y="1887034"/>
            <a:ext cx="9217024" cy="1323439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SzPct val="100000"/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SzPct val="10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l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A1 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自反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律</a:t>
            </a:r>
            <a:endParaRPr lang="en-US" altLang="zh-CN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l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A2 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增广律</a:t>
            </a:r>
          </a:p>
          <a:p>
            <a:pPr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l"/>
            </a:pPr>
            <a:endParaRPr lang="en-US" altLang="zh-CN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3787158-0746-44DF-9D72-4662EDB92FE3}"/>
              </a:ext>
            </a:extLst>
          </p:cNvPr>
          <p:cNvSpPr txBox="1"/>
          <p:nvPr/>
        </p:nvSpPr>
        <p:spPr>
          <a:xfrm>
            <a:off x="407368" y="260649"/>
            <a:ext cx="10801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>
                <a:solidFill>
                  <a:srgbClr val="0071C1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6.3</a:t>
            </a:r>
            <a:endParaRPr lang="zh-CN" altLang="en-US" sz="3200" b="1" dirty="0">
              <a:solidFill>
                <a:srgbClr val="0071C1"/>
              </a:solidFill>
              <a:latin typeface="Times New Roman" panose="02020603050405020304" pitchFamily="18" charset="0"/>
              <a:ea typeface="华文行楷" panose="02010800040101010101" pitchFamily="2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247B475-AB97-426C-A652-6DD5C0406EF9}"/>
              </a:ext>
            </a:extLst>
          </p:cNvPr>
          <p:cNvSpPr txBox="1"/>
          <p:nvPr/>
        </p:nvSpPr>
        <p:spPr>
          <a:xfrm>
            <a:off x="1128018" y="251938"/>
            <a:ext cx="61921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数据依赖公理系统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066916" y="905369"/>
            <a:ext cx="70453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lang="en-US" altLang="zh-CN" sz="2400" b="1" dirty="0" smtClean="0">
                <a:latin typeface="Times New Roman" panose="02020603050405020304" pitchFamily="18" charset="0"/>
              </a:rPr>
              <a:t>Armstrong</a:t>
            </a:r>
            <a:r>
              <a:rPr lang="zh-CN" altLang="en-US" sz="2400" b="1" dirty="0" smtClean="0">
                <a:latin typeface="Times New Roman" panose="02020603050405020304" pitchFamily="18" charset="0"/>
              </a:rPr>
              <a:t>公理系统</a:t>
            </a:r>
            <a:endParaRPr lang="zh-CN" altLang="en-US" sz="2400" b="1" dirty="0">
              <a:latin typeface="Times New Roman" panose="02020603050405020304" pitchFamily="18" charset="0"/>
            </a:endParaRPr>
          </a:p>
        </p:txBody>
      </p:sp>
      <p:sp>
        <p:nvSpPr>
          <p:cNvPr id="18" name="Text Box 1054">
            <a:extLst>
              <a:ext uri="{FF2B5EF4-FFF2-40B4-BE49-F238E27FC236}">
                <a16:creationId xmlns:a16="http://schemas.microsoft.com/office/drawing/2014/main" id="{197E9285-A4B2-4F83-ABF9-5D271384C4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1024" y="2808798"/>
            <a:ext cx="9217024" cy="2708434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SzPct val="100000"/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SzPct val="10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l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A3 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传递律</a:t>
            </a:r>
          </a:p>
          <a:p>
            <a:pPr marL="0" indent="457200" eaLnBrk="1" hangingPunct="1">
              <a:spcBef>
                <a:spcPct val="50000"/>
              </a:spcBef>
              <a:buSzTx/>
              <a:buNone/>
            </a:pP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设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X→Y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及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Y→Z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为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所蕴涵。</a:t>
            </a:r>
          </a:p>
          <a:p>
            <a:pPr marL="0" indent="457200" eaLnBrk="1" hangingPunct="1">
              <a:spcBef>
                <a:spcPct val="50000"/>
              </a:spcBef>
              <a:buSzTx/>
              <a:buNone/>
            </a:pP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对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R&lt;U,F&gt; 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的任一关系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中的任意两个元组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</a:p>
          <a:p>
            <a:pPr marL="0" indent="457200" eaLnBrk="1" hangingPunct="1">
              <a:spcBef>
                <a:spcPct val="50000"/>
              </a:spcBef>
              <a:buSzTx/>
              <a:buNone/>
            </a:pP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若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t[X]=s[X]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，由于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X→Y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，有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t[Y]=s[Y]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；</a:t>
            </a:r>
          </a:p>
          <a:p>
            <a:pPr marL="0" indent="457200" eaLnBrk="1" hangingPunct="1">
              <a:spcBef>
                <a:spcPct val="50000"/>
              </a:spcBef>
              <a:buSzTx/>
              <a:buNone/>
            </a:pP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再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由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Y→Z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，有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t[Z]=s[Z]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</a:p>
          <a:p>
            <a:pPr marL="0" indent="457200" eaLnBrk="1" hangingPunct="1">
              <a:spcBef>
                <a:spcPct val="50000"/>
              </a:spcBef>
              <a:buSzTx/>
              <a:buNone/>
            </a:pP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所以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X→Z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为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所蕴涵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，传递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律得证。</a:t>
            </a:r>
          </a:p>
        </p:txBody>
      </p:sp>
      <p:sp>
        <p:nvSpPr>
          <p:cNvPr id="31" name="Text Box 1054">
            <a:extLst>
              <a:ext uri="{FF2B5EF4-FFF2-40B4-BE49-F238E27FC236}">
                <a16:creationId xmlns:a16="http://schemas.microsoft.com/office/drawing/2014/main" id="{197E9285-A4B2-4F83-ABF9-5D271384C4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75217" y="1435690"/>
            <a:ext cx="9217024" cy="400110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SzPct val="100000"/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SzPct val="10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indent="0" eaLnBrk="1" hangingPunct="1">
              <a:spcBef>
                <a:spcPct val="50000"/>
              </a:spcBef>
              <a:buSzTx/>
              <a:buNone/>
            </a:pPr>
            <a:r>
              <a:rPr lang="zh-CN" altLang="en-US" sz="2000" dirty="0">
                <a:solidFill>
                  <a:srgbClr val="0071C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定理</a:t>
            </a:r>
            <a:r>
              <a:rPr lang="en-US" altLang="zh-CN" sz="2000" dirty="0">
                <a:solidFill>
                  <a:srgbClr val="0071C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6.1 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Armstrong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推理规则是正确的。</a:t>
            </a:r>
          </a:p>
        </p:txBody>
      </p:sp>
      <p:pic>
        <p:nvPicPr>
          <p:cNvPr id="5" name="Voice30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464840" y="32258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741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0000">
        <p:fade/>
      </p:transition>
    </mc:Choice>
    <mc:Fallback xmlns="">
      <p:transition spd="med" advTm="4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09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24146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4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1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Box 1054">
            <a:extLst>
              <a:ext uri="{FF2B5EF4-FFF2-40B4-BE49-F238E27FC236}">
                <a16:creationId xmlns:a16="http://schemas.microsoft.com/office/drawing/2014/main" id="{197E9285-A4B2-4F83-ABF9-5D271384C4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1024" y="1887034"/>
            <a:ext cx="9217024" cy="861774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SzPct val="100000"/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SzPct val="10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l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A1 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自反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律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A2 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增广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律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A3 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传递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律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l"/>
            </a:pPr>
            <a:endParaRPr lang="en-US" altLang="zh-CN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3787158-0746-44DF-9D72-4662EDB92FE3}"/>
              </a:ext>
            </a:extLst>
          </p:cNvPr>
          <p:cNvSpPr txBox="1"/>
          <p:nvPr/>
        </p:nvSpPr>
        <p:spPr>
          <a:xfrm>
            <a:off x="407368" y="260649"/>
            <a:ext cx="10801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>
                <a:solidFill>
                  <a:srgbClr val="0071C1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6.3</a:t>
            </a:r>
            <a:endParaRPr lang="zh-CN" altLang="en-US" sz="3200" b="1" dirty="0">
              <a:solidFill>
                <a:srgbClr val="0071C1"/>
              </a:solidFill>
              <a:latin typeface="Times New Roman" panose="02020603050405020304" pitchFamily="18" charset="0"/>
              <a:ea typeface="华文行楷" panose="02010800040101010101" pitchFamily="2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247B475-AB97-426C-A652-6DD5C0406EF9}"/>
              </a:ext>
            </a:extLst>
          </p:cNvPr>
          <p:cNvSpPr txBox="1"/>
          <p:nvPr/>
        </p:nvSpPr>
        <p:spPr>
          <a:xfrm>
            <a:off x="1128018" y="251938"/>
            <a:ext cx="61921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数据依赖公理系统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066916" y="905369"/>
            <a:ext cx="70453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lang="en-US" altLang="zh-CN" sz="2400" b="1" dirty="0" smtClean="0">
                <a:latin typeface="Times New Roman" panose="02020603050405020304" pitchFamily="18" charset="0"/>
              </a:rPr>
              <a:t>Armstrong</a:t>
            </a:r>
            <a:r>
              <a:rPr lang="zh-CN" altLang="en-US" sz="2400" b="1" dirty="0" smtClean="0">
                <a:latin typeface="Times New Roman" panose="02020603050405020304" pitchFamily="18" charset="0"/>
              </a:rPr>
              <a:t>公理系统</a:t>
            </a:r>
            <a:endParaRPr lang="zh-CN" altLang="en-US" sz="2400" b="1" dirty="0">
              <a:latin typeface="Times New Roman" panose="02020603050405020304" pitchFamily="18" charset="0"/>
            </a:endParaRPr>
          </a:p>
        </p:txBody>
      </p:sp>
      <p:sp>
        <p:nvSpPr>
          <p:cNvPr id="18" name="Text Box 1054">
            <a:extLst>
              <a:ext uri="{FF2B5EF4-FFF2-40B4-BE49-F238E27FC236}">
                <a16:creationId xmlns:a16="http://schemas.microsoft.com/office/drawing/2014/main" id="{197E9285-A4B2-4F83-ABF9-5D271384C4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1024" y="2347133"/>
            <a:ext cx="9217024" cy="3170099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SzPct val="100000"/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SzPct val="10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indent="0" eaLnBrk="1" hangingPunct="1">
              <a:spcBef>
                <a:spcPct val="50000"/>
              </a:spcBef>
              <a:buSzTx/>
              <a:buNone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根据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A1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A2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A3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这三条推理规则可以得到下面三条推理规则：</a:t>
            </a:r>
          </a:p>
          <a:p>
            <a:pPr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l"/>
            </a:pP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合并规则：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457200" eaLnBrk="1" hangingPunct="1">
              <a:spcBef>
                <a:spcPct val="50000"/>
              </a:spcBef>
              <a:buSzTx/>
              <a:buNone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由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X→Y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X→Z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，有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X→YZ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</a:p>
          <a:p>
            <a:pPr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伪传递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规则：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457200" eaLnBrk="1" hangingPunct="1">
              <a:spcBef>
                <a:spcPct val="50000"/>
              </a:spcBef>
              <a:buSzTx/>
              <a:buNone/>
            </a:pP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由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X→Y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WY→Z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，有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XW→Z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</a:p>
          <a:p>
            <a:pPr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l"/>
            </a:pP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分解规则：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457200" eaLnBrk="1" hangingPunct="1">
              <a:spcBef>
                <a:spcPct val="50000"/>
              </a:spcBef>
              <a:buSzTx/>
              <a:buNone/>
            </a:pP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由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X→Y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及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altLang="zh-CN" sz="2000" b="0" dirty="0">
                <a:solidFill>
                  <a:srgbClr val="000000"/>
                </a:solidFill>
                <a:sym typeface="Symbol" pitchFamily="18" charset="2"/>
              </a:rPr>
              <a:t>  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，有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X→Z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</a:p>
        </p:txBody>
      </p:sp>
      <p:sp>
        <p:nvSpPr>
          <p:cNvPr id="31" name="Text Box 1054">
            <a:extLst>
              <a:ext uri="{FF2B5EF4-FFF2-40B4-BE49-F238E27FC236}">
                <a16:creationId xmlns:a16="http://schemas.microsoft.com/office/drawing/2014/main" id="{197E9285-A4B2-4F83-ABF9-5D271384C4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75217" y="1435690"/>
            <a:ext cx="9217024" cy="400110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SzPct val="100000"/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SzPct val="10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indent="0" eaLnBrk="1" hangingPunct="1">
              <a:spcBef>
                <a:spcPct val="50000"/>
              </a:spcBef>
              <a:buSzTx/>
              <a:buNone/>
            </a:pPr>
            <a:r>
              <a:rPr lang="zh-CN" altLang="en-US" sz="2000" dirty="0">
                <a:solidFill>
                  <a:srgbClr val="0071C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定理</a:t>
            </a:r>
            <a:r>
              <a:rPr lang="en-US" altLang="zh-CN" sz="2000" dirty="0">
                <a:solidFill>
                  <a:srgbClr val="0071C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6.1 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Armstrong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推理规则是正确的。</a:t>
            </a:r>
          </a:p>
        </p:txBody>
      </p:sp>
      <p:pic>
        <p:nvPicPr>
          <p:cNvPr id="6" name="Voice3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888776" y="32258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722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0000"/>
    </mc:Choice>
    <mc:Fallback xmlns="">
      <p:transition advTm="4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20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24146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4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1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Box 1054">
            <a:extLst>
              <a:ext uri="{FF2B5EF4-FFF2-40B4-BE49-F238E27FC236}">
                <a16:creationId xmlns:a16="http://schemas.microsoft.com/office/drawing/2014/main" id="{197E9285-A4B2-4F83-ABF9-5D271384C4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88088" y="4419689"/>
            <a:ext cx="9217024" cy="1169551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SzPct val="100000"/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SzPct val="10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l"/>
            </a:pPr>
            <a:r>
              <a:rPr lang="zh-CN" altLang="en-US" sz="2000" dirty="0" smtClean="0">
                <a:solidFill>
                  <a:srgbClr val="0071C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有效性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：由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出发根据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Armstrong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公理推导出来的每一个函数依赖一定在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 </a:t>
            </a:r>
            <a:r>
              <a:rPr lang="en-US" altLang="zh-CN" sz="2000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中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；</a:t>
            </a:r>
            <a:endParaRPr lang="en-US" altLang="zh-CN" sz="2000" dirty="0" smtClean="0">
              <a:solidFill>
                <a:srgbClr val="0071C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l"/>
            </a:pPr>
            <a:r>
              <a:rPr lang="zh-CN" altLang="en-US" sz="2000" dirty="0" smtClean="0">
                <a:solidFill>
                  <a:srgbClr val="0071C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完备性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 </a:t>
            </a:r>
            <a:r>
              <a:rPr lang="en-US" altLang="zh-CN" sz="20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中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每一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个函数依赖，必定可以由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出发根据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Armstrong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公理系统推导出来。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3787158-0746-44DF-9D72-4662EDB92FE3}"/>
              </a:ext>
            </a:extLst>
          </p:cNvPr>
          <p:cNvSpPr txBox="1"/>
          <p:nvPr/>
        </p:nvSpPr>
        <p:spPr>
          <a:xfrm>
            <a:off x="407368" y="260649"/>
            <a:ext cx="10801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>
                <a:solidFill>
                  <a:srgbClr val="0071C1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6.3</a:t>
            </a:r>
            <a:endParaRPr lang="zh-CN" altLang="en-US" sz="3200" b="1" dirty="0">
              <a:solidFill>
                <a:srgbClr val="0071C1"/>
              </a:solidFill>
              <a:latin typeface="Times New Roman" panose="02020603050405020304" pitchFamily="18" charset="0"/>
              <a:ea typeface="华文行楷" panose="02010800040101010101" pitchFamily="2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247B475-AB97-426C-A652-6DD5C0406EF9}"/>
              </a:ext>
            </a:extLst>
          </p:cNvPr>
          <p:cNvSpPr txBox="1"/>
          <p:nvPr/>
        </p:nvSpPr>
        <p:spPr>
          <a:xfrm>
            <a:off x="1128018" y="251938"/>
            <a:ext cx="61921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数据依赖公理系统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066916" y="905369"/>
            <a:ext cx="70453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lang="en-US" altLang="zh-CN" sz="2400" b="1" dirty="0" smtClean="0">
                <a:latin typeface="Times New Roman" panose="02020603050405020304" pitchFamily="18" charset="0"/>
              </a:rPr>
              <a:t>Armstrong</a:t>
            </a:r>
            <a:r>
              <a:rPr lang="zh-CN" altLang="en-US" sz="2400" b="1" dirty="0" smtClean="0">
                <a:latin typeface="Times New Roman" panose="02020603050405020304" pitchFamily="18" charset="0"/>
              </a:rPr>
              <a:t>公理系统</a:t>
            </a:r>
            <a:endParaRPr lang="zh-CN" altLang="en-US" sz="2400" b="1" dirty="0">
              <a:latin typeface="Times New Roman" panose="02020603050405020304" pitchFamily="18" charset="0"/>
            </a:endParaRPr>
          </a:p>
        </p:txBody>
      </p:sp>
      <p:sp>
        <p:nvSpPr>
          <p:cNvPr id="31" name="Text Box 1054">
            <a:extLst>
              <a:ext uri="{FF2B5EF4-FFF2-40B4-BE49-F238E27FC236}">
                <a16:creationId xmlns:a16="http://schemas.microsoft.com/office/drawing/2014/main" id="{197E9285-A4B2-4F83-ABF9-5D271384C4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75217" y="1435690"/>
            <a:ext cx="9217024" cy="707886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SzPct val="100000"/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SzPct val="10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indent="0" eaLnBrk="1" hangingPunct="1">
              <a:spcBef>
                <a:spcPct val="50000"/>
              </a:spcBef>
              <a:buSzTx/>
              <a:buNone/>
            </a:pPr>
            <a:r>
              <a:rPr lang="zh-CN" altLang="en-US" sz="2000" dirty="0">
                <a:solidFill>
                  <a:srgbClr val="0071C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定义</a:t>
            </a:r>
            <a:r>
              <a:rPr lang="en-US" altLang="zh-CN" sz="2000" dirty="0">
                <a:solidFill>
                  <a:srgbClr val="0071C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6.12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在关系模式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R&lt;U,F&gt;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中为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所逻辑蕴涵的函数依赖的全体叫作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的闭包，记为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 </a:t>
            </a:r>
            <a:r>
              <a:rPr lang="en-US" altLang="zh-CN" sz="20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3369717" y="2276872"/>
            <a:ext cx="1260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rgbClr val="FF0000"/>
                </a:solidFill>
                <a:latin typeface="+mn-ea"/>
                <a:ea typeface="+mn-ea"/>
              </a:rPr>
              <a:t>自反律</a:t>
            </a:r>
            <a:endParaRPr lang="zh-CN" altLang="en-US" b="1" baseline="0" dirty="0" smtClean="0">
              <a:solidFill>
                <a:srgbClr val="FF0000"/>
              </a:solidFill>
              <a:latin typeface="+mn-ea"/>
              <a:ea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369717" y="2958761"/>
            <a:ext cx="1260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baseline="0" dirty="0" smtClean="0">
                <a:solidFill>
                  <a:srgbClr val="FF0000"/>
                </a:solidFill>
                <a:latin typeface="+mn-ea"/>
                <a:ea typeface="+mn-ea"/>
              </a:rPr>
              <a:t>传递率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3369717" y="3640649"/>
            <a:ext cx="1260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latin typeface="+mn-ea"/>
                <a:ea typeface="+mn-ea"/>
              </a:rPr>
              <a:t>增广率</a:t>
            </a:r>
            <a:endParaRPr lang="zh-CN" altLang="en-US" b="1" baseline="0" dirty="0" smtClean="0">
              <a:solidFill>
                <a:srgbClr val="FF0000"/>
              </a:solidFill>
              <a:latin typeface="+mn-ea"/>
              <a:ea typeface="+mn-ea"/>
            </a:endParaRPr>
          </a:p>
        </p:txBody>
      </p:sp>
      <p:sp>
        <p:nvSpPr>
          <p:cNvPr id="6" name="右大括号 5"/>
          <p:cNvSpPr/>
          <p:nvPr/>
        </p:nvSpPr>
        <p:spPr bwMode="auto">
          <a:xfrm>
            <a:off x="4432984" y="2276872"/>
            <a:ext cx="307183" cy="1733109"/>
          </a:xfrm>
          <a:prstGeom prst="rightBrace">
            <a:avLst/>
          </a:prstGeom>
          <a:noFill/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065543" y="2958761"/>
            <a:ext cx="223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0071C1"/>
                </a:solidFill>
                <a:latin typeface="Times New Roman" panose="02020603050405020304" pitchFamily="18" charset="0"/>
                <a:ea typeface="+mn-ea"/>
              </a:rPr>
              <a:t>Armstrong</a:t>
            </a:r>
            <a:r>
              <a:rPr lang="zh-CN" altLang="en-US" b="1" dirty="0">
                <a:solidFill>
                  <a:srgbClr val="0071C1"/>
                </a:solidFill>
                <a:latin typeface="Times New Roman" panose="02020603050405020304" pitchFamily="18" charset="0"/>
                <a:ea typeface="+mn-ea"/>
              </a:rPr>
              <a:t>公理系统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7608168" y="2780318"/>
            <a:ext cx="1260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baseline="0" dirty="0" smtClean="0">
                <a:solidFill>
                  <a:srgbClr val="FF0000"/>
                </a:solidFill>
                <a:latin typeface="+mn-ea"/>
                <a:ea typeface="+mn-ea"/>
              </a:rPr>
              <a:t>有效的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7608168" y="3167298"/>
            <a:ext cx="1260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latin typeface="+mn-ea"/>
                <a:ea typeface="+mn-ea"/>
              </a:rPr>
              <a:t>完备</a:t>
            </a:r>
            <a:r>
              <a:rPr lang="zh-CN" altLang="en-US" b="1" baseline="0" dirty="0" smtClean="0">
                <a:solidFill>
                  <a:srgbClr val="FF0000"/>
                </a:solidFill>
                <a:latin typeface="+mn-ea"/>
                <a:ea typeface="+mn-ea"/>
              </a:rPr>
              <a:t>的</a:t>
            </a:r>
          </a:p>
        </p:txBody>
      </p:sp>
      <p:pic>
        <p:nvPicPr>
          <p:cNvPr id="11" name="Voice4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176808" y="32258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394182"/>
      </p:ext>
    </p:extLst>
  </p:cSld>
  <p:clrMapOvr>
    <a:masterClrMapping/>
  </p:clrMapOvr>
  <p:transition spd="slow" advTm="5000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36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15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158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166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178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188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8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214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227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262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4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  <p:bldLst>
      <p:bldP spid="13" grpId="0"/>
      <p:bldP spid="31" grpId="0"/>
      <p:bldP spid="8" grpId="0"/>
      <p:bldP spid="9" grpId="0"/>
      <p:bldP spid="10" grpId="0"/>
      <p:bldP spid="6" grpId="0" animBg="1"/>
      <p:bldP spid="12" grpId="0"/>
      <p:bldP spid="14" grpId="0"/>
      <p:bldP spid="1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D3787158-0746-44DF-9D72-4662EDB92FE3}"/>
              </a:ext>
            </a:extLst>
          </p:cNvPr>
          <p:cNvSpPr txBox="1"/>
          <p:nvPr/>
        </p:nvSpPr>
        <p:spPr>
          <a:xfrm>
            <a:off x="407368" y="260649"/>
            <a:ext cx="10801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>
                <a:solidFill>
                  <a:srgbClr val="0071C1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6.3</a:t>
            </a:r>
            <a:endParaRPr lang="zh-CN" altLang="en-US" sz="3200" b="1" dirty="0">
              <a:solidFill>
                <a:srgbClr val="0071C1"/>
              </a:solidFill>
              <a:latin typeface="Times New Roman" panose="02020603050405020304" pitchFamily="18" charset="0"/>
              <a:ea typeface="华文行楷" panose="02010800040101010101" pitchFamily="2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247B475-AB97-426C-A652-6DD5C0406EF9}"/>
              </a:ext>
            </a:extLst>
          </p:cNvPr>
          <p:cNvSpPr txBox="1"/>
          <p:nvPr/>
        </p:nvSpPr>
        <p:spPr>
          <a:xfrm>
            <a:off x="1128018" y="251938"/>
            <a:ext cx="61921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数据依赖公理系统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066916" y="905369"/>
            <a:ext cx="70453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lang="en-US" altLang="zh-CN" sz="2400" b="1" dirty="0" smtClean="0">
                <a:latin typeface="Times New Roman" panose="02020603050405020304" pitchFamily="18" charset="0"/>
              </a:rPr>
              <a:t>Armstrong</a:t>
            </a:r>
            <a:r>
              <a:rPr lang="zh-CN" altLang="en-US" sz="2400" b="1" dirty="0" smtClean="0">
                <a:latin typeface="Times New Roman" panose="02020603050405020304" pitchFamily="18" charset="0"/>
              </a:rPr>
              <a:t>公理系统</a:t>
            </a:r>
            <a:endParaRPr lang="zh-CN" altLang="en-US" sz="2400" b="1" dirty="0">
              <a:latin typeface="Times New Roman" panose="02020603050405020304" pitchFamily="18" charset="0"/>
            </a:endParaRPr>
          </a:p>
        </p:txBody>
      </p:sp>
      <p:sp>
        <p:nvSpPr>
          <p:cNvPr id="31" name="Text Box 1054">
            <a:extLst>
              <a:ext uri="{FF2B5EF4-FFF2-40B4-BE49-F238E27FC236}">
                <a16:creationId xmlns:a16="http://schemas.microsoft.com/office/drawing/2014/main" id="{197E9285-A4B2-4F83-ABF9-5D271384C4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75217" y="1435690"/>
            <a:ext cx="9217024" cy="707886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SzPct val="100000"/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SzPct val="10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indent="0" eaLnBrk="1" hangingPunct="1">
              <a:spcBef>
                <a:spcPct val="50000"/>
              </a:spcBef>
              <a:buSzTx/>
              <a:buNone/>
            </a:pPr>
            <a:r>
              <a:rPr lang="zh-CN" altLang="en-US" sz="2000" dirty="0">
                <a:solidFill>
                  <a:srgbClr val="0071C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定义</a:t>
            </a:r>
            <a:r>
              <a:rPr lang="en-US" altLang="zh-CN" sz="2000" dirty="0">
                <a:solidFill>
                  <a:srgbClr val="0071C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6.12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在关系模式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R&lt;U,F&gt;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中为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所逻辑蕴涵的函数依赖的全体叫作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的闭包，记为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 </a:t>
            </a:r>
            <a:r>
              <a:rPr lang="en-US" altLang="zh-CN" sz="20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</a:p>
        </p:txBody>
      </p:sp>
      <p:sp>
        <p:nvSpPr>
          <p:cNvPr id="16" name="Text Box 1054">
            <a:extLst>
              <a:ext uri="{FF2B5EF4-FFF2-40B4-BE49-F238E27FC236}">
                <a16:creationId xmlns:a16="http://schemas.microsoft.com/office/drawing/2014/main" id="{197E9285-A4B2-4F83-ABF9-5D271384C4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87488" y="2143576"/>
            <a:ext cx="9217024" cy="707886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SzPct val="100000"/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SzPct val="10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indent="0" eaLnBrk="1" hangingPunct="1">
              <a:spcBef>
                <a:spcPct val="50000"/>
              </a:spcBef>
              <a:buSzTx/>
              <a:buNone/>
            </a:pPr>
            <a:r>
              <a:rPr lang="zh-CN" altLang="en-US" sz="2000" dirty="0">
                <a:solidFill>
                  <a:srgbClr val="0071C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定义</a:t>
            </a:r>
            <a:r>
              <a:rPr lang="en-US" altLang="zh-CN" sz="2000" dirty="0">
                <a:solidFill>
                  <a:srgbClr val="0071C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6.13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设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为属性集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上的一组函数依赖，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 </a:t>
            </a:r>
            <a:r>
              <a:rPr lang="en-US" altLang="zh-CN" sz="2000" dirty="0">
                <a:sym typeface="Symbol" pitchFamily="18" charset="2"/>
              </a:rPr>
              <a:t> 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XF</a:t>
            </a:r>
            <a:r>
              <a:rPr lang="en-US" altLang="zh-CN" sz="20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={ A|X→A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能由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根据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Armstrong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公理导出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0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称为属性集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关于函数依赖集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的闭包。</a:t>
            </a:r>
          </a:p>
        </p:txBody>
      </p:sp>
      <p:pic>
        <p:nvPicPr>
          <p:cNvPr id="7" name="Voice5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744760" y="3225800"/>
            <a:ext cx="406400" cy="406400"/>
          </a:xfrm>
          <a:prstGeom prst="rect">
            <a:avLst/>
          </a:prstGeom>
        </p:spPr>
      </p:pic>
      <p:sp>
        <p:nvSpPr>
          <p:cNvPr id="18" name="Text Box 1054">
            <a:extLst>
              <a:ext uri="{FF2B5EF4-FFF2-40B4-BE49-F238E27FC236}">
                <a16:creationId xmlns:a16="http://schemas.microsoft.com/office/drawing/2014/main" id="{197E9285-A4B2-4F83-ABF9-5D271384C4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09229" y="4737338"/>
            <a:ext cx="9217024" cy="707886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SzPct val="100000"/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SzPct val="10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indent="0" eaLnBrk="1" hangingPunct="1">
              <a:spcBef>
                <a:spcPct val="50000"/>
              </a:spcBef>
              <a:buSzTx/>
              <a:buNone/>
            </a:pPr>
            <a:r>
              <a:rPr lang="zh-CN" altLang="en-US" sz="2000" dirty="0" smtClean="0">
                <a:solidFill>
                  <a:srgbClr val="0071C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引理</a:t>
            </a:r>
            <a:r>
              <a:rPr lang="en-US" altLang="zh-CN" sz="2000" dirty="0" smtClean="0">
                <a:solidFill>
                  <a:srgbClr val="0071C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6.2  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设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为属性集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上的一组函数依赖，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 </a:t>
            </a:r>
            <a:r>
              <a:rPr lang="en-US" altLang="zh-CN" sz="2000" dirty="0">
                <a:sym typeface="Symbol" pitchFamily="18" charset="2"/>
              </a:rPr>
              <a:t>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X→Y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能由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根据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Armstrong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公理导出的充分必要条件是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 </a:t>
            </a:r>
            <a:r>
              <a:rPr lang="en-US" altLang="zh-CN" sz="2000" dirty="0">
                <a:sym typeface="Symbol" pitchFamily="18" charset="2"/>
              </a:rPr>
              <a:t>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0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2423592" y="2960677"/>
            <a:ext cx="1260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</a:rPr>
              <a:t>引理</a:t>
            </a:r>
            <a:r>
              <a:rPr lang="en-US" altLang="zh-CN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</a:rPr>
              <a:t>6.1</a:t>
            </a:r>
            <a:endParaRPr lang="zh-CN" altLang="en-US" b="1" dirty="0" smtClean="0">
              <a:solidFill>
                <a:srgbClr val="FF0000"/>
              </a:solidFill>
              <a:latin typeface="Times New Roman" panose="02020603050405020304" pitchFamily="18" charset="0"/>
              <a:ea typeface="+mn-ea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2423592" y="3550232"/>
            <a:ext cx="1260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</a:rPr>
              <a:t>定义</a:t>
            </a:r>
            <a:r>
              <a:rPr lang="en-US" altLang="zh-CN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</a:rPr>
              <a:t>6.12</a:t>
            </a:r>
            <a:endParaRPr lang="zh-CN" altLang="en-US" b="1" dirty="0" smtClean="0">
              <a:solidFill>
                <a:srgbClr val="FF0000"/>
              </a:solidFill>
              <a:latin typeface="Times New Roman" panose="02020603050405020304" pitchFamily="18" charset="0"/>
              <a:ea typeface="+mn-ea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2423592" y="4139788"/>
            <a:ext cx="1260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</a:rPr>
              <a:t>定义</a:t>
            </a:r>
            <a:r>
              <a:rPr lang="en-US" altLang="zh-CN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</a:rPr>
              <a:t>6.13</a:t>
            </a:r>
            <a:endParaRPr lang="zh-CN" altLang="en-US" b="1" dirty="0" smtClean="0">
              <a:solidFill>
                <a:srgbClr val="FF0000"/>
              </a:solidFill>
              <a:latin typeface="Times New Roman" panose="02020603050405020304" pitchFamily="18" charset="0"/>
              <a:ea typeface="+mn-ea"/>
            </a:endParaRPr>
          </a:p>
        </p:txBody>
      </p:sp>
      <p:sp>
        <p:nvSpPr>
          <p:cNvPr id="22" name="右大括号 21"/>
          <p:cNvSpPr/>
          <p:nvPr/>
        </p:nvSpPr>
        <p:spPr bwMode="auto">
          <a:xfrm>
            <a:off x="3530140" y="3058952"/>
            <a:ext cx="307183" cy="1351892"/>
          </a:xfrm>
          <a:prstGeom prst="rightBrace">
            <a:avLst/>
          </a:prstGeom>
          <a:noFill/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4047410" y="3523629"/>
            <a:ext cx="223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0071C1"/>
                </a:solidFill>
                <a:latin typeface="Times New Roman" panose="02020603050405020304" pitchFamily="18" charset="0"/>
              </a:rPr>
              <a:t>引理</a:t>
            </a:r>
            <a:r>
              <a:rPr lang="en-US" altLang="zh-CN" b="1" dirty="0" smtClean="0">
                <a:solidFill>
                  <a:srgbClr val="0071C1"/>
                </a:solidFill>
                <a:latin typeface="Times New Roman" panose="02020603050405020304" pitchFamily="18" charset="0"/>
              </a:rPr>
              <a:t>6.2</a:t>
            </a:r>
            <a:endParaRPr lang="zh-CN" altLang="en-US" b="1" dirty="0">
              <a:solidFill>
                <a:srgbClr val="0071C1"/>
              </a:solidFill>
              <a:latin typeface="Times New Roman" panose="02020603050405020304" pitchFamily="18" charset="0"/>
            </a:endParaRPr>
          </a:p>
        </p:txBody>
      </p:sp>
      <p:sp>
        <p:nvSpPr>
          <p:cNvPr id="26" name="右大括号 25"/>
          <p:cNvSpPr/>
          <p:nvPr/>
        </p:nvSpPr>
        <p:spPr bwMode="auto">
          <a:xfrm flipH="1">
            <a:off x="5140744" y="3160441"/>
            <a:ext cx="307183" cy="1080836"/>
          </a:xfrm>
          <a:prstGeom prst="rightBrace">
            <a:avLst/>
          </a:prstGeom>
          <a:noFill/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5693339" y="3175313"/>
            <a:ext cx="5032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</a:rPr>
              <a:t>判定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</a:rPr>
              <a:t>X→Y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</a:rPr>
              <a:t>是否能由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</a:rPr>
              <a:t>F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</a:rPr>
              <a:t>根据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</a:rPr>
              <a:t>Armstrong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</a:rPr>
              <a:t>公理导出</a:t>
            </a:r>
            <a:endParaRPr lang="zh-CN" altLang="en-US" b="1" dirty="0" smtClean="0">
              <a:solidFill>
                <a:srgbClr val="FF0000"/>
              </a:solidFill>
              <a:latin typeface="Times New Roman" panose="02020603050405020304" pitchFamily="18" charset="0"/>
              <a:ea typeface="+mn-ea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671598" y="3916211"/>
            <a:ext cx="5032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</a:rPr>
              <a:t>判定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</a:rPr>
              <a:t>Y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</a:rPr>
              <a:t>是否</a:t>
            </a:r>
            <a:r>
              <a:rPr lang="zh-CN" altLang="en-US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</a:rPr>
              <a:t>为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</a:rPr>
              <a:t>X</a:t>
            </a:r>
            <a:r>
              <a:rPr lang="en-US" altLang="zh-CN" b="1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</a:rPr>
              <a:t>F</a:t>
            </a:r>
            <a:r>
              <a:rPr lang="en-US" altLang="zh-CN" b="1" baseline="30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</a:rPr>
              <a:t>+</a:t>
            </a:r>
            <a:r>
              <a:rPr lang="zh-CN" altLang="en-US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</a:rPr>
              <a:t>的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</a:rPr>
              <a:t>子集的问题</a:t>
            </a:r>
            <a:endParaRPr lang="zh-CN" altLang="en-US" b="1" dirty="0" smtClean="0">
              <a:solidFill>
                <a:srgbClr val="FF0000"/>
              </a:solidFill>
              <a:latin typeface="Times New Roman" panose="02020603050405020304" pitchFamily="18" charset="0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25659040"/>
      </p:ext>
    </p:extLst>
  </p:cSld>
  <p:clrMapOvr>
    <a:masterClrMapping/>
  </p:clrMapOvr>
  <p:transition spd="slow" advTm="5000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426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24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231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241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251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263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273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8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27600"/>
                                  </p:stCondLst>
                                  <p:iterate type="lt">
                                    <p:tmPct val="10451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4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46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503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578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4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16" grpId="0"/>
      <p:bldP spid="18" grpId="0"/>
      <p:bldP spid="19" grpId="0"/>
      <p:bldP spid="20" grpId="0"/>
      <p:bldP spid="21" grpId="0"/>
      <p:bldP spid="22" grpId="0" animBg="1"/>
      <p:bldP spid="23" grpId="0"/>
      <p:bldP spid="26" grpId="0" animBg="1"/>
      <p:bldP spid="28" grpId="0"/>
      <p:bldP spid="29" grpId="0"/>
    </p:bldLst>
  </p:timing>
</p:sld>
</file>

<file path=ppt/theme/theme1.xml><?xml version="1.0" encoding="utf-8"?>
<a:theme xmlns:a="http://schemas.openxmlformats.org/drawingml/2006/main" name="数据库系统概论">
  <a:themeElements>
    <a:clrScheme name="数据库系统概论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CFDEF3"/>
      </a:accent1>
      <a:accent2>
        <a:srgbClr val="333399"/>
      </a:accent2>
      <a:accent3>
        <a:srgbClr val="FFFFFF"/>
      </a:accent3>
      <a:accent4>
        <a:srgbClr val="000000"/>
      </a:accent4>
      <a:accent5>
        <a:srgbClr val="E4ECF8"/>
      </a:accent5>
      <a:accent6>
        <a:srgbClr val="2D2D8A"/>
      </a:accent6>
      <a:hlink>
        <a:srgbClr val="009999"/>
      </a:hlink>
      <a:folHlink>
        <a:srgbClr val="99CC00"/>
      </a:folHlink>
    </a:clrScheme>
    <a:fontScheme name="数据库系统概论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lnDef>
    <a:txDef>
      <a:spPr>
        <a:noFill/>
      </a:spPr>
      <a:bodyPr wrap="square" rtlCol="0">
        <a:spAutoFit/>
      </a:bodyPr>
      <a:lstStyle>
        <a:defPPr>
          <a:defRPr sz="3200" baseline="0" dirty="0" smtClean="0">
            <a:solidFill>
              <a:srgbClr val="0071C1"/>
            </a:solidFill>
            <a:latin typeface="Times New Roman" panose="02020603050405020304" pitchFamily="18" charset="0"/>
            <a:ea typeface="华文行楷" panose="02010800040101010101" pitchFamily="2" charset="-122"/>
          </a:defRPr>
        </a:defPPr>
      </a:lstStyle>
    </a:txDef>
  </a:objectDefaults>
  <a:extraClrSchemeLst>
    <a:extraClrScheme>
      <a:clrScheme name="数据库系统概论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FDEF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E4ECF8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数据库系统概论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数据库系统概论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7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9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数据库系统概论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数据库系统概论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数据库系统概论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数据库系统概论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数据库系统概论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数据库系统概论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数据库系统概论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数据库系统概论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数据库系统概论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数据库系统概论">
  <a:themeElements>
    <a:clrScheme name="1_数据库系统概论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CFDEF3"/>
      </a:accent1>
      <a:accent2>
        <a:srgbClr val="333399"/>
      </a:accent2>
      <a:accent3>
        <a:srgbClr val="FFFFFF"/>
      </a:accent3>
      <a:accent4>
        <a:srgbClr val="000000"/>
      </a:accent4>
      <a:accent5>
        <a:srgbClr val="E4ECF8"/>
      </a:accent5>
      <a:accent6>
        <a:srgbClr val="2D2D8A"/>
      </a:accent6>
      <a:hlink>
        <a:srgbClr val="009999"/>
      </a:hlink>
      <a:folHlink>
        <a:srgbClr val="99CC00"/>
      </a:folHlink>
    </a:clrScheme>
    <a:fontScheme name="1_数据库系统概论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lnDef>
    <a:txDef>
      <a:spPr>
        <a:noFill/>
      </a:spPr>
      <a:bodyPr wrap="square" rtlCol="0">
        <a:spAutoFit/>
      </a:bodyPr>
      <a:lstStyle>
        <a:defPPr>
          <a:defRPr sz="2400" b="1" dirty="0" smtClean="0">
            <a:solidFill>
              <a:srgbClr val="0071C1"/>
            </a:solidFill>
            <a:latin typeface="Times New Roman" panose="02020603050405020304" pitchFamily="18" charset="0"/>
            <a:ea typeface="华文行楷" panose="02010800040101010101" pitchFamily="2" charset="-122"/>
          </a:defRPr>
        </a:defPPr>
      </a:lstStyle>
    </a:txDef>
  </a:objectDefaults>
  <a:extraClrSchemeLst>
    <a:extraClrScheme>
      <a:clrScheme name="1_数据库系统概论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FDEF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E4ECF8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数据库系统概论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数据库系统概论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7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9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数据库系统概论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数据库系统概论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数据库系统概论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数据库系统概论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数据库系统概论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数据库系统概论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数据库系统概论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数据库系统概论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数据库系统概论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9000</TotalTime>
  <Pages>0</Pages>
  <Words>1786</Words>
  <Characters>0</Characters>
  <Application>Microsoft Office PowerPoint</Application>
  <DocSecurity>0</DocSecurity>
  <PresentationFormat>宽屏</PresentationFormat>
  <Lines>0</Lines>
  <Paragraphs>169</Paragraphs>
  <Slides>15</Slides>
  <Notes>1</Notes>
  <HiddenSlides>0</HiddenSlides>
  <MMClips>15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15</vt:i4>
      </vt:variant>
    </vt:vector>
  </HeadingPairs>
  <TitlesOfParts>
    <vt:vector size="28" baseType="lpstr">
      <vt:lpstr>等线</vt:lpstr>
      <vt:lpstr>等线 Light</vt:lpstr>
      <vt:lpstr>华文行楷</vt:lpstr>
      <vt:lpstr>华文中宋</vt:lpstr>
      <vt:lpstr>宋体</vt:lpstr>
      <vt:lpstr>Arial</vt:lpstr>
      <vt:lpstr>Calibri</vt:lpstr>
      <vt:lpstr>Symbol</vt:lpstr>
      <vt:lpstr>Times New Roman</vt:lpstr>
      <vt:lpstr>Wingdings</vt:lpstr>
      <vt:lpstr>数据库系统概论</vt:lpstr>
      <vt:lpstr>1_数据库系统概论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/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subject/>
  <dc:creator>hp</dc:creator>
  <cp:keywords/>
  <dc:description/>
  <cp:lastModifiedBy>千里 快哉风</cp:lastModifiedBy>
  <cp:revision>940</cp:revision>
  <dcterms:created xsi:type="dcterms:W3CDTF">2014-10-22T07:43:12Z</dcterms:created>
  <dcterms:modified xsi:type="dcterms:W3CDTF">2018-09-18T14:11:44Z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2052-9.1.0.4855</vt:lpwstr>
  </property>
</Properties>
</file>